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sldIdLst>
    <p:sldId id="419" r:id="rId2"/>
    <p:sldId id="420" r:id="rId3"/>
    <p:sldId id="269" r:id="rId4"/>
    <p:sldId id="422" r:id="rId5"/>
    <p:sldId id="424" r:id="rId6"/>
    <p:sldId id="423" r:id="rId7"/>
    <p:sldId id="411" r:id="rId8"/>
    <p:sldId id="412" r:id="rId9"/>
    <p:sldId id="413" r:id="rId10"/>
    <p:sldId id="416" r:id="rId11"/>
    <p:sldId id="377" r:id="rId12"/>
    <p:sldId id="415" r:id="rId13"/>
    <p:sldId id="421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394" r:id="rId26"/>
    <p:sldId id="390" r:id="rId27"/>
    <p:sldId id="393" r:id="rId28"/>
    <p:sldId id="395" r:id="rId29"/>
    <p:sldId id="418" r:id="rId30"/>
    <p:sldId id="409" r:id="rId31"/>
    <p:sldId id="398" r:id="rId32"/>
    <p:sldId id="400" r:id="rId33"/>
    <p:sldId id="401" r:id="rId34"/>
    <p:sldId id="399" r:id="rId35"/>
    <p:sldId id="410" r:id="rId36"/>
    <p:sldId id="403" r:id="rId37"/>
    <p:sldId id="404" r:id="rId38"/>
    <p:sldId id="405" r:id="rId39"/>
    <p:sldId id="406" r:id="rId40"/>
    <p:sldId id="407" r:id="rId41"/>
    <p:sldId id="408" r:id="rId42"/>
    <p:sldId id="372" r:id="rId43"/>
    <p:sldId id="256" r:id="rId44"/>
    <p:sldId id="257" r:id="rId45"/>
    <p:sldId id="429" r:id="rId46"/>
    <p:sldId id="363" r:id="rId47"/>
    <p:sldId id="365" r:id="rId48"/>
    <p:sldId id="259" r:id="rId49"/>
    <p:sldId id="362" r:id="rId50"/>
    <p:sldId id="361" r:id="rId51"/>
    <p:sldId id="260" r:id="rId52"/>
    <p:sldId id="261" r:id="rId53"/>
    <p:sldId id="262" r:id="rId54"/>
    <p:sldId id="263" r:id="rId55"/>
    <p:sldId id="264" r:id="rId56"/>
    <p:sldId id="265" r:id="rId57"/>
    <p:sldId id="317" r:id="rId58"/>
    <p:sldId id="319" r:id="rId59"/>
    <p:sldId id="318" r:id="rId60"/>
    <p:sldId id="320" r:id="rId61"/>
    <p:sldId id="337" r:id="rId62"/>
    <p:sldId id="322" r:id="rId63"/>
    <p:sldId id="323" r:id="rId64"/>
    <p:sldId id="324" r:id="rId65"/>
    <p:sldId id="325" r:id="rId66"/>
    <p:sldId id="326" r:id="rId67"/>
    <p:sldId id="327" r:id="rId68"/>
    <p:sldId id="328" r:id="rId69"/>
    <p:sldId id="329" r:id="rId70"/>
    <p:sldId id="330" r:id="rId71"/>
    <p:sldId id="357" r:id="rId72"/>
    <p:sldId id="339" r:id="rId73"/>
    <p:sldId id="333" r:id="rId74"/>
    <p:sldId id="334" r:id="rId75"/>
    <p:sldId id="335" r:id="rId76"/>
    <p:sldId id="336" r:id="rId77"/>
    <p:sldId id="338" r:id="rId78"/>
    <p:sldId id="391" r:id="rId79"/>
    <p:sldId id="392" r:id="rId80"/>
    <p:sldId id="340" r:id="rId81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7927"/>
    <a:srgbClr val="00AEEF"/>
    <a:srgbClr val="1DB14C"/>
    <a:srgbClr val="C4ECFB"/>
    <a:srgbClr val="007F6A"/>
    <a:srgbClr val="D1D2D4"/>
    <a:srgbClr val="C8E6E9"/>
    <a:srgbClr val="F6FAFD"/>
    <a:srgbClr val="E8E8DD"/>
    <a:srgbClr val="1249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15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200" y="2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3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8DF6A2-521C-4F47-A011-87FE06B0EDC9}" type="datetimeFigureOut">
              <a:rPr lang="id-ID" smtClean="0"/>
              <a:pPr/>
              <a:t>18/12/18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FC969-C616-4499-939F-1AE426546E3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3065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90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49048" name="Header Placeholder 3"/>
          <p:cNvSpPr>
            <a:spLocks noGrp="1"/>
          </p:cNvSpPr>
          <p:nvPr>
            <p:ph type="hdr" sz="quarter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defTabSz="1030288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latin typeface="Calibri" panose="020F0502020204030204" pitchFamily="34" charset="0"/>
              </a:rPr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4048227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90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49048" name="Header Placeholder 3"/>
          <p:cNvSpPr>
            <a:spLocks noGrp="1"/>
          </p:cNvSpPr>
          <p:nvPr>
            <p:ph type="hdr" sz="quarter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defTabSz="1030288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latin typeface="Calibri" panose="020F0502020204030204" pitchFamily="34" charset="0"/>
              </a:rPr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58280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A5A13-07F3-482A-86CF-F2CF538A57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AE4A96-B259-4AE0-8C56-15DD2AACCB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6E8F8-E86F-44BC-93B7-9F9E84B91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FC8AD-183C-404F-97A6-FCE7650583BE}" type="datetimeFigureOut">
              <a:rPr lang="id-ID" smtClean="0"/>
              <a:pPr/>
              <a:t>18/12/18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1C5C5-6C2C-49C4-8F88-9F99D39F3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81F21-185C-4A20-8DF9-35BF3B730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8D60-76A3-430F-B068-BFCF9FAC320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35112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39C26-9F40-4E2C-9885-BA0DF31AF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20B07-CDEB-42ED-B727-C3E05E229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DE7FC-7ED7-422B-AA09-B7CD6A07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FC8AD-183C-404F-97A6-FCE7650583BE}" type="datetimeFigureOut">
              <a:rPr lang="id-ID" smtClean="0"/>
              <a:pPr/>
              <a:t>18/12/18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DF4C4-946D-4E9A-82F2-D3947631D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B1BF7-A7D1-4615-A23D-5DBF59C42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8D60-76A3-430F-B068-BFCF9FAC320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64642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65487-CDC7-49EB-920B-2FF129229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4170B-C780-480B-9CF4-2A318DEDC7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27534-21A6-47B8-ADA8-396CE8082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FC8AD-183C-404F-97A6-FCE7650583BE}" type="datetimeFigureOut">
              <a:rPr lang="id-ID" smtClean="0"/>
              <a:pPr/>
              <a:t>18/12/18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3F20F-2C6D-4351-A04A-616A08D6F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78869B-FF6C-4593-8A83-B65610B39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8D60-76A3-430F-B068-BFCF9FAC320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87556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9B684-75F0-426C-A5FF-213409709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8B6C7-F443-4EAC-81F5-4BA048907A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11621B-0964-400F-A3CB-6E7ABFD158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B58D49-D4A2-498A-8A4F-E25536588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FC8AD-183C-404F-97A6-FCE7650583BE}" type="datetimeFigureOut">
              <a:rPr lang="id-ID" smtClean="0"/>
              <a:pPr/>
              <a:t>18/12/18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C141D5-8E0D-445D-8DC9-C5240EE99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273B87-AB6E-4E27-90B6-2F1029513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8D60-76A3-430F-B068-BFCF9FAC320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95933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D408C-6F30-4691-8650-8BBC3C902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8DBE1-F11A-4D1A-BFB1-D9A4C4631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AA964B-0793-43DA-970B-99ED26A472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01C50A-05CB-44C9-976E-FBC262A795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21632B-1FA5-47D4-8DC5-1E5CDE87D5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E3D652-E3A8-4523-A978-4FA228FBD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FC8AD-183C-404F-97A6-FCE7650583BE}" type="datetimeFigureOut">
              <a:rPr lang="id-ID" smtClean="0"/>
              <a:pPr/>
              <a:t>18/12/18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EE0296-60E4-46E1-ACBF-85D3E0C98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EE616E-4BBD-4DD9-834C-7DA08D95B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8D60-76A3-430F-B068-BFCF9FAC320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2459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7D68F-0023-4BD6-8BF6-71448055E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FA413-12F0-42DA-898F-BCCED38C3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FC8AD-183C-404F-97A6-FCE7650583BE}" type="datetimeFigureOut">
              <a:rPr lang="id-ID" smtClean="0"/>
              <a:pPr/>
              <a:t>18/12/18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E9985B-BD25-4387-9775-DF862EF52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C78751-8082-4B4D-B953-2DA2D723A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8D60-76A3-430F-B068-BFCF9FAC320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03035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AD8AD6-B09A-4BCA-927E-29A0ED940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FC8AD-183C-404F-97A6-FCE7650583BE}" type="datetimeFigureOut">
              <a:rPr lang="id-ID" smtClean="0"/>
              <a:pPr/>
              <a:t>18/12/18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8C2B0F-6834-47B9-A9D6-42357FADD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6A37FC-E181-4AB2-BF41-297D37769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8D60-76A3-430F-B068-BFCF9FAC320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47169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308B8-4630-4059-874E-8AB984A58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B9164-4246-4B15-8B99-FC5278DFA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37196-BA3A-448A-8362-25602FEBA8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DAF5F9-8B79-4156-8C73-30C2C7C0C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FC8AD-183C-404F-97A6-FCE7650583BE}" type="datetimeFigureOut">
              <a:rPr lang="id-ID" smtClean="0"/>
              <a:pPr/>
              <a:t>18/12/18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9854B4-DC30-46DA-B682-73CB68E1B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A9234-EA74-43AC-8CDD-68EA76BCB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8D60-76A3-430F-B068-BFCF9FAC320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44608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C0184-8148-4994-9E66-9C8A2D5EB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FD0A46-C4F7-4B6A-8310-8432799EEE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D81BB-A453-402A-B744-EB86AC307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EAA919-529A-4E6E-9274-3C2A7FD28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FC8AD-183C-404F-97A6-FCE7650583BE}" type="datetimeFigureOut">
              <a:rPr lang="id-ID" smtClean="0"/>
              <a:pPr/>
              <a:t>18/12/18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FAFE85-0148-48B1-B258-738C4DC75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58D0A9-9C7B-4658-A458-CA1E9F7E5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8D60-76A3-430F-B068-BFCF9FAC320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3641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4E391-F1BD-491F-827C-A807F5966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E01EF3-7D3B-4E33-82DC-92105A4367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BFD3EA-8932-4EF7-A155-7CC670821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FC8AD-183C-404F-97A6-FCE7650583BE}" type="datetimeFigureOut">
              <a:rPr lang="id-ID" smtClean="0"/>
              <a:pPr/>
              <a:t>18/12/18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85905-1DC4-415F-9F9A-9E1C90EF5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42467-8A3E-4D1A-A8EC-44EC105A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8D60-76A3-430F-B068-BFCF9FAC320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6471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BAF43D-C244-446E-AB2C-AAED5E4736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977933-EE29-4E23-B5AB-A2D027F773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FF905-36D3-48F2-ABF3-A87B54B1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FC8AD-183C-404F-97A6-FCE7650583BE}" type="datetimeFigureOut">
              <a:rPr lang="id-ID" smtClean="0"/>
              <a:pPr/>
              <a:t>18/12/18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A9373-7A14-4287-A5A5-D16838DDC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9C949-0C7B-49BD-B67E-CFABBDDD4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48D60-76A3-430F-B068-BFCF9FAC320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3888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42000"/>
            </a:schemeClr>
          </a:solidFill>
          <a:ln>
            <a:noFill/>
          </a:ln>
        </p:spPr>
        <p:txBody>
          <a:bodyPr bIns="274320" anchor="b"/>
          <a:lstStyle>
            <a:lvl1pPr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48517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0" y="1337123"/>
            <a:ext cx="12192000" cy="371747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bIns="274320" anchor="b"/>
          <a:lstStyle>
            <a:lvl1pPr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1048583" name="Title 1"/>
          <p:cNvSpPr>
            <a:spLocks noGrp="1"/>
          </p:cNvSpPr>
          <p:nvPr>
            <p:ph type="title"/>
          </p:nvPr>
        </p:nvSpPr>
        <p:spPr>
          <a:xfrm>
            <a:off x="2336800" y="482600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32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58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52800" y="951922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6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224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>
          <a:xfrm>
            <a:off x="2336800" y="516467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2667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599" name="Text Placeholder 3"/>
          <p:cNvSpPr>
            <a:spLocks noGrp="1"/>
          </p:cNvSpPr>
          <p:nvPr>
            <p:ph type="body" sz="half" idx="2"/>
          </p:nvPr>
        </p:nvSpPr>
        <p:spPr>
          <a:xfrm>
            <a:off x="3352800" y="985788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4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00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203696" y="1431958"/>
            <a:ext cx="7988304" cy="2841945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18288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ull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5865571" cy="6857999"/>
          </a:xfrm>
          <a:prstGeom prst="rect">
            <a:avLst/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58934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567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9" name="Title 1"/>
          <p:cNvSpPr>
            <a:spLocks noGrp="1"/>
          </p:cNvSpPr>
          <p:nvPr>
            <p:ph type="title"/>
          </p:nvPr>
        </p:nvSpPr>
        <p:spPr>
          <a:xfrm>
            <a:off x="2336800" y="482600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32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9050" name="Text Placeholder 3"/>
          <p:cNvSpPr>
            <a:spLocks noGrp="1"/>
          </p:cNvSpPr>
          <p:nvPr>
            <p:ph type="body" sz="half" idx="2"/>
          </p:nvPr>
        </p:nvSpPr>
        <p:spPr>
          <a:xfrm>
            <a:off x="3352800" y="951922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6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76273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Pic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9" name="Round Same Side Corner Rectangle 5"/>
          <p:cNvSpPr/>
          <p:nvPr/>
        </p:nvSpPr>
        <p:spPr>
          <a:xfrm rot="10800000" flipH="1">
            <a:off x="11319933" y="0"/>
            <a:ext cx="491067" cy="355600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67" fontAlgn="auto"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48870" name="TextBox 6"/>
          <p:cNvSpPr txBox="1">
            <a:spLocks noChangeArrowheads="1"/>
          </p:cNvSpPr>
          <p:nvPr/>
        </p:nvSpPr>
        <p:spPr bwMode="gray">
          <a:xfrm>
            <a:off x="11362267" y="74182"/>
            <a:ext cx="406400" cy="205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defTabSz="1219170" eaLnBrk="1" hangingPunct="1"/>
            <a:fld id="{BC60A6B6-0504-4B84-95CF-A919561AABBD}" type="slidenum">
              <a:rPr lang="en-US" altLang="en-US" sz="1333">
                <a:solidFill>
                  <a:srgbClr val="929292"/>
                </a:solidFill>
                <a:latin typeface="HP Simplified" panose="020B0604020204020204" pitchFamily="34" charset="0"/>
              </a:rPr>
              <a:pPr algn="ctr" defTabSz="1219170" eaLnBrk="1" hangingPunct="1"/>
              <a:t>‹#›</a:t>
            </a:fld>
            <a:endParaRPr lang="en-US" altLang="en-US" sz="1333">
              <a:solidFill>
                <a:srgbClr val="929292"/>
              </a:solidFill>
              <a:latin typeface="HP Simplified" panose="020B0604020204020204" pitchFamily="34" charset="0"/>
            </a:endParaRPr>
          </a:p>
        </p:txBody>
      </p:sp>
      <p:sp>
        <p:nvSpPr>
          <p:cNvPr id="1048871" name="Oval 7"/>
          <p:cNvSpPr/>
          <p:nvPr userDrawn="1"/>
        </p:nvSpPr>
        <p:spPr>
          <a:xfrm>
            <a:off x="933451" y="1837267"/>
            <a:ext cx="3155949" cy="3155951"/>
          </a:xfrm>
          <a:prstGeom prst="ellipse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67" fontAlgn="auto">
              <a:spcBef>
                <a:spcPts val="0"/>
              </a:spcBef>
              <a:spcAft>
                <a:spcPts val="0"/>
              </a:spcAft>
            </a:pPr>
            <a:endParaRPr lang="en-US" sz="2400" dirty="0"/>
          </a:p>
        </p:txBody>
      </p:sp>
      <p:sp>
        <p:nvSpPr>
          <p:cNvPr id="1048872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-101600" y="0"/>
            <a:ext cx="12293600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1048873" name="Title 1"/>
          <p:cNvSpPr>
            <a:spLocks noGrp="1"/>
          </p:cNvSpPr>
          <p:nvPr>
            <p:ph type="title"/>
          </p:nvPr>
        </p:nvSpPr>
        <p:spPr>
          <a:xfrm>
            <a:off x="2336800" y="482600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32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87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52800" y="951922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6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75" name="Picture Placeholder 7"/>
          <p:cNvSpPr>
            <a:spLocks noGrp="1"/>
          </p:cNvSpPr>
          <p:nvPr>
            <p:ph type="pic" sz="quarter" idx="29"/>
          </p:nvPr>
        </p:nvSpPr>
        <p:spPr>
          <a:xfrm>
            <a:off x="1078108" y="1981884"/>
            <a:ext cx="2866675" cy="2866675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95000"/>
              </a:schemeClr>
            </a:solidFill>
          </a:ln>
        </p:spPr>
        <p:txBody>
          <a:bodyPr tIns="0" bIns="182880" anchor="b"/>
          <a:lstStyle>
            <a:lvl1pPr algn="ctr">
              <a:buNone/>
              <a:defRPr sz="8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8367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8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871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ic08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" y="-1"/>
            <a:ext cx="12191999" cy="50693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bIns="457200" anchor="b"/>
          <a:lstStyle>
            <a:lvl1pPr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1049107" name="Title 1"/>
          <p:cNvSpPr>
            <a:spLocks noGrp="1"/>
          </p:cNvSpPr>
          <p:nvPr>
            <p:ph type="title"/>
          </p:nvPr>
        </p:nvSpPr>
        <p:spPr>
          <a:xfrm>
            <a:off x="2336800" y="482600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32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910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52800" y="951922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375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23E03E-59CD-44E2-A76D-AA84F8363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CC8657-9172-47AE-8CA4-E54179645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878A5-3EC5-4F6E-9C29-5D1D4289F2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FC8AD-183C-404F-97A6-FCE7650583BE}" type="datetimeFigureOut">
              <a:rPr lang="id-ID" smtClean="0"/>
              <a:pPr/>
              <a:t>18/12/18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687BC-2A57-413A-9083-2449CC2EE6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85D16-08D4-4681-97B8-6D22B74532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48D60-76A3-430F-B068-BFCF9FAC320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7256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  <p:sldLayoutId id="2147483667" r:id="rId16"/>
    <p:sldLayoutId id="2147483669" r:id="rId17"/>
    <p:sldLayoutId id="2147483670" r:id="rId18"/>
    <p:sldLayoutId id="214748367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3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3.emf"/><Relationship Id="rId7" Type="http://schemas.openxmlformats.org/officeDocument/2006/relationships/image" Target="../media/image58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png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7" Type="http://schemas.openxmlformats.org/officeDocument/2006/relationships/image" Target="../media/image90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1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1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Biogreen_Science/Desktop/MASTER%20REPLICA/replicajune/images/ace048.jpg" TargetMode="External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19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9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Image result for wallpaper white">
            <a:extLst>
              <a:ext uri="{FF2B5EF4-FFF2-40B4-BE49-F238E27FC236}">
                <a16:creationId xmlns:a16="http://schemas.microsoft.com/office/drawing/2014/main" id="{615E53A8-CD94-4714-A6B0-A5DB1E586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" b="2612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lated image">
            <a:extLst>
              <a:ext uri="{FF2B5EF4-FFF2-40B4-BE49-F238E27FC236}">
                <a16:creationId xmlns:a16="http://schemas.microsoft.com/office/drawing/2014/main" id="{26AAF1F1-03F2-4D6A-89D7-B66843371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5A4E38-BCDD-4959-9BF2-722E1724B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68" y="2196895"/>
            <a:ext cx="3485663" cy="246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93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0EB26E9-E7A2-4082-8E74-086DB5FF2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93A55E-1DA0-47E3-8805-027FC556421C}"/>
              </a:ext>
            </a:extLst>
          </p:cNvPr>
          <p:cNvSpPr txBox="1"/>
          <p:nvPr/>
        </p:nvSpPr>
        <p:spPr>
          <a:xfrm>
            <a:off x="1175004" y="785563"/>
            <a:ext cx="19287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rgbClr val="1DB1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</a:t>
            </a:r>
            <a:endParaRPr lang="id-ID" sz="7200" b="1" dirty="0">
              <a:solidFill>
                <a:srgbClr val="1DB1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2FD7C7-C88C-4ED1-AB41-AF5B33D2D674}"/>
              </a:ext>
            </a:extLst>
          </p:cNvPr>
          <p:cNvSpPr txBox="1"/>
          <p:nvPr/>
        </p:nvSpPr>
        <p:spPr>
          <a:xfrm>
            <a:off x="3112035" y="1949788"/>
            <a:ext cx="773416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Apabila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ada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kata </a:t>
            </a:r>
            <a:r>
              <a:rPr lang="en-US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“network marketing” 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yang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pernah</a:t>
            </a:r>
            <a:endParaRPr lang="en-US" altLang="en-US" sz="2800" dirty="0">
              <a:solidFill>
                <a:schemeClr val="tx1">
                  <a:lumMod val="65000"/>
                  <a:lumOff val="35000"/>
                </a:schemeClr>
              </a:solidFill>
              <a:cs typeface="Helvetica"/>
            </a:endParaRPr>
          </a:p>
          <a:p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didengar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atau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dijalankan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seseorang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di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muka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bumi</a:t>
            </a:r>
            <a:endParaRPr lang="en-US" altLang="en-US" sz="2800" dirty="0">
              <a:solidFill>
                <a:schemeClr val="tx1">
                  <a:lumMod val="65000"/>
                  <a:lumOff val="35000"/>
                </a:schemeClr>
              </a:solidFill>
              <a:cs typeface="Helvetica"/>
            </a:endParaRPr>
          </a:p>
          <a:p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Maka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perusahaan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itu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adalah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Biogreen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Science.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D1CD47-6660-4D33-8F38-A39148F72591}"/>
              </a:ext>
            </a:extLst>
          </p:cNvPr>
          <p:cNvSpPr txBox="1"/>
          <p:nvPr/>
        </p:nvSpPr>
        <p:spPr>
          <a:xfrm>
            <a:off x="1021116" y="3626873"/>
            <a:ext cx="20826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MISI</a:t>
            </a:r>
            <a:endParaRPr lang="id-ID" sz="7200" b="1" dirty="0">
              <a:solidFill>
                <a:srgbClr val="00AEE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FF91F2-56A2-4395-AD78-75B7B54151F9}"/>
              </a:ext>
            </a:extLst>
          </p:cNvPr>
          <p:cNvSpPr txBox="1"/>
          <p:nvPr/>
        </p:nvSpPr>
        <p:spPr>
          <a:xfrm>
            <a:off x="3112035" y="4914034"/>
            <a:ext cx="797481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Biogreen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Science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berkomitmen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untuk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menciptakan</a:t>
            </a:r>
            <a:endParaRPr lang="en-US" altLang="en-US" sz="2800" dirty="0">
              <a:solidFill>
                <a:schemeClr val="tx1">
                  <a:lumMod val="65000"/>
                  <a:lumOff val="35000"/>
                </a:schemeClr>
              </a:solidFill>
              <a:cs typeface="Helvetica"/>
            </a:endParaRPr>
          </a:p>
          <a:p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jutaan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peluang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dan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menciptakan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sumber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penghasilan</a:t>
            </a:r>
            <a:endParaRPr lang="en-US" altLang="en-US" sz="2800" dirty="0">
              <a:solidFill>
                <a:schemeClr val="tx1">
                  <a:lumMod val="65000"/>
                  <a:lumOff val="35000"/>
                </a:schemeClr>
              </a:solidFill>
              <a:cs typeface="Helvetica"/>
            </a:endParaRPr>
          </a:p>
          <a:p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yang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berkelanjutan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dengan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Integritas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dan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 </a:t>
            </a:r>
            <a:r>
              <a:rPr lang="en-US" alt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Hati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Helvetica"/>
              </a:rPr>
              <a:t>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D6DEFC0-CF5F-4E87-8EB9-DD698044B27D}"/>
              </a:ext>
            </a:extLst>
          </p:cNvPr>
          <p:cNvCxnSpPr/>
          <p:nvPr/>
        </p:nvCxnSpPr>
        <p:spPr>
          <a:xfrm flipH="1">
            <a:off x="2044139" y="1124284"/>
            <a:ext cx="1952912" cy="1938528"/>
          </a:xfrm>
          <a:prstGeom prst="line">
            <a:avLst/>
          </a:prstGeom>
          <a:ln>
            <a:solidFill>
              <a:srgbClr val="1DB1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BE44F4A-894E-4E15-A1B1-365A58732C60}"/>
              </a:ext>
            </a:extLst>
          </p:cNvPr>
          <p:cNvCxnSpPr/>
          <p:nvPr/>
        </p:nvCxnSpPr>
        <p:spPr>
          <a:xfrm flipH="1">
            <a:off x="2044139" y="3837114"/>
            <a:ext cx="1952912" cy="1938528"/>
          </a:xfrm>
          <a:prstGeom prst="line">
            <a:avLst/>
          </a:prstGeom>
          <a:ln>
            <a:solidFill>
              <a:srgbClr val="00A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43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Down Arrow Callout 101"/>
          <p:cNvSpPr/>
          <p:nvPr/>
        </p:nvSpPr>
        <p:spPr>
          <a:xfrm rot="10800000">
            <a:off x="5887429" y="4546601"/>
            <a:ext cx="3309967" cy="2311399"/>
          </a:xfrm>
          <a:prstGeom prst="downArrowCallout">
            <a:avLst>
              <a:gd name="adj1" fmla="val 24468"/>
              <a:gd name="adj2" fmla="val 12234"/>
              <a:gd name="adj3" fmla="val 9681"/>
              <a:gd name="adj4" fmla="val 90319"/>
            </a:avLst>
          </a:prstGeom>
          <a:solidFill>
            <a:srgbClr val="2379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/>
            <a:endParaRPr lang="en-US" sz="2400" dirty="0"/>
          </a:p>
        </p:txBody>
      </p:sp>
      <p:sp>
        <p:nvSpPr>
          <p:cNvPr id="103" name="Down Arrow Callout 102"/>
          <p:cNvSpPr/>
          <p:nvPr/>
        </p:nvSpPr>
        <p:spPr>
          <a:xfrm rot="10800000">
            <a:off x="8899996" y="4546601"/>
            <a:ext cx="3292001" cy="2311399"/>
          </a:xfrm>
          <a:prstGeom prst="downArrowCallout">
            <a:avLst>
              <a:gd name="adj1" fmla="val 24468"/>
              <a:gd name="adj2" fmla="val 12234"/>
              <a:gd name="adj3" fmla="val 9681"/>
              <a:gd name="adj4" fmla="val 90319"/>
            </a:avLst>
          </a:prstGeom>
          <a:solidFill>
            <a:srgbClr val="2379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/>
            <a:endParaRPr lang="en-US" sz="2400" dirty="0"/>
          </a:p>
        </p:txBody>
      </p:sp>
      <p:sp>
        <p:nvSpPr>
          <p:cNvPr id="101" name="Down Arrow Callout 100"/>
          <p:cNvSpPr/>
          <p:nvPr/>
        </p:nvSpPr>
        <p:spPr>
          <a:xfrm rot="10800000">
            <a:off x="3066156" y="4546601"/>
            <a:ext cx="3032385" cy="2311399"/>
          </a:xfrm>
          <a:prstGeom prst="downArrowCallout">
            <a:avLst>
              <a:gd name="adj1" fmla="val 24468"/>
              <a:gd name="adj2" fmla="val 12234"/>
              <a:gd name="adj3" fmla="val 9681"/>
              <a:gd name="adj4" fmla="val 90319"/>
            </a:avLst>
          </a:prstGeom>
          <a:solidFill>
            <a:srgbClr val="2379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/>
            <a:endParaRPr lang="en-US" sz="2400" dirty="0"/>
          </a:p>
        </p:txBody>
      </p:sp>
      <p:sp>
        <p:nvSpPr>
          <p:cNvPr id="100" name="Down Arrow Callout 99"/>
          <p:cNvSpPr/>
          <p:nvPr/>
        </p:nvSpPr>
        <p:spPr>
          <a:xfrm rot="10800000">
            <a:off x="-5" y="4546601"/>
            <a:ext cx="3202832" cy="2311399"/>
          </a:xfrm>
          <a:prstGeom prst="downArrowCallout">
            <a:avLst>
              <a:gd name="adj1" fmla="val 24468"/>
              <a:gd name="adj2" fmla="val 12234"/>
              <a:gd name="adj3" fmla="val 9681"/>
              <a:gd name="adj4" fmla="val 90319"/>
            </a:avLst>
          </a:prstGeom>
          <a:solidFill>
            <a:srgbClr val="2379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/>
            <a:endParaRPr lang="en-US" sz="2400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>
          <a:xfrm>
            <a:off x="2192687" y="848360"/>
            <a:ext cx="7518400" cy="471365"/>
          </a:xfrm>
        </p:spPr>
        <p:txBody>
          <a:bodyPr/>
          <a:lstStyle/>
          <a:p>
            <a:r>
              <a:rPr lang="en-US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KANTOR</a:t>
            </a:r>
          </a:p>
        </p:txBody>
      </p:sp>
      <p:grpSp>
        <p:nvGrpSpPr>
          <p:cNvPr id="2" name="Group 32"/>
          <p:cNvGrpSpPr/>
          <p:nvPr/>
        </p:nvGrpSpPr>
        <p:grpSpPr>
          <a:xfrm>
            <a:off x="17159" y="2118680"/>
            <a:ext cx="3080431" cy="4459791"/>
            <a:chOff x="-10948" y="2118680"/>
            <a:chExt cx="3080430" cy="4459790"/>
          </a:xfrm>
        </p:grpSpPr>
        <p:sp>
          <p:nvSpPr>
            <p:cNvPr id="70" name="Footer Text"/>
            <p:cNvSpPr txBox="1"/>
            <p:nvPr/>
          </p:nvSpPr>
          <p:spPr>
            <a:xfrm>
              <a:off x="185524" y="5019198"/>
              <a:ext cx="2760875" cy="155927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133" b="1" baseline="300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PT BIO ORGANIK NUSANTARA</a:t>
              </a:r>
            </a:p>
            <a:p>
              <a:pPr algn="ctr"/>
              <a:r>
                <a:rPr lang="ro-RO" sz="2133" b="1" baseline="300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Menara Imperium LG 09</a:t>
              </a:r>
              <a:endParaRPr lang="en-US" sz="2133" b="1" baseline="30000" dirty="0">
                <a:solidFill>
                  <a:schemeClr val="bg1"/>
                </a:solidFill>
                <a:latin typeface="Arial"/>
                <a:ea typeface="ＭＳ Ｐゴシック" charset="0"/>
                <a:cs typeface="Arial"/>
              </a:endParaRPr>
            </a:p>
            <a:p>
              <a:pPr algn="ctr"/>
              <a:r>
                <a:rPr lang="en-US" sz="2133" baseline="300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Jl. HR </a:t>
              </a:r>
              <a:r>
                <a:rPr lang="en-US" sz="2133" baseline="30000" dirty="0" err="1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Rasuna</a:t>
              </a:r>
              <a:r>
                <a:rPr lang="en-US" sz="2133" baseline="300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 Said </a:t>
              </a:r>
              <a:r>
                <a:rPr lang="en-US" sz="2133" baseline="30000" dirty="0" err="1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Kav</a:t>
              </a:r>
              <a:r>
                <a:rPr lang="en-US" sz="2133" baseline="300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. 1</a:t>
              </a:r>
            </a:p>
            <a:p>
              <a:pPr algn="ctr"/>
              <a:r>
                <a:rPr lang="es-ES_tradnl" sz="2133" baseline="30000" dirty="0" err="1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Jakarta</a:t>
              </a:r>
              <a:r>
                <a:rPr lang="es-ES_tradnl" sz="2133" baseline="300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 </a:t>
              </a:r>
              <a:r>
                <a:rPr lang="es-ES_tradnl" sz="2133" baseline="30000" dirty="0" err="1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Selatan</a:t>
              </a:r>
              <a:r>
                <a:rPr lang="es-ES_tradnl" sz="2133" baseline="300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, Indonesia</a:t>
              </a:r>
            </a:p>
            <a:p>
              <a:pPr algn="ctr"/>
              <a:r>
                <a:rPr lang="en-US" sz="2133" baseline="300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P : +62 21 83708920</a:t>
              </a:r>
            </a:p>
            <a:p>
              <a:pPr algn="ctr"/>
              <a:r>
                <a:rPr lang="en-US" sz="2133" baseline="300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F : +62 21 83796408</a:t>
              </a:r>
            </a:p>
            <a:p>
              <a:pPr algn="ctr"/>
              <a:endParaRPr lang="en-US" sz="1600" dirty="0">
                <a:solidFill>
                  <a:schemeClr val="bg1"/>
                </a:solidFill>
              </a:endParaRPr>
            </a:p>
          </p:txBody>
        </p:sp>
        <p:pic>
          <p:nvPicPr>
            <p:cNvPr id="54" name="Picture 6"/>
            <p:cNvPicPr>
              <a:picLocks noChangeAspect="1"/>
            </p:cNvPicPr>
            <p:nvPr/>
          </p:nvPicPr>
          <p:blipFill rotWithShape="1">
            <a:blip r:embed="rId2"/>
            <a:srcRect b="44370"/>
            <a:stretch/>
          </p:blipFill>
          <p:spPr bwMode="auto">
            <a:xfrm>
              <a:off x="-10948" y="2693870"/>
              <a:ext cx="3080430" cy="159384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" name="Group 2"/>
            <p:cNvGrpSpPr/>
            <p:nvPr/>
          </p:nvGrpSpPr>
          <p:grpSpPr>
            <a:xfrm>
              <a:off x="-4125" y="2118680"/>
              <a:ext cx="1011844" cy="813445"/>
              <a:chOff x="909909" y="2118680"/>
              <a:chExt cx="1011844" cy="813445"/>
            </a:xfrm>
          </p:grpSpPr>
          <p:sp>
            <p:nvSpPr>
              <p:cNvPr id="24" name="Rectangular Callout 23"/>
              <p:cNvSpPr>
                <a:spLocks noChangeAspect="1"/>
              </p:cNvSpPr>
              <p:nvPr/>
            </p:nvSpPr>
            <p:spPr>
              <a:xfrm>
                <a:off x="909909" y="2118680"/>
                <a:ext cx="1011844" cy="813445"/>
              </a:xfrm>
              <a:prstGeom prst="wedgeRectCallou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endParaRPr lang="en-US" sz="2400" dirty="0"/>
              </a:p>
            </p:txBody>
          </p:sp>
          <p:grpSp>
            <p:nvGrpSpPr>
              <p:cNvPr id="5" name="Group 59"/>
              <p:cNvGrpSpPr/>
              <p:nvPr/>
            </p:nvGrpSpPr>
            <p:grpSpPr>
              <a:xfrm>
                <a:off x="1082451" y="2225404"/>
                <a:ext cx="690035" cy="552451"/>
                <a:chOff x="1436687" y="150813"/>
                <a:chExt cx="517526" cy="414338"/>
              </a:xfrm>
              <a:solidFill>
                <a:schemeClr val="bg1"/>
              </a:solidFill>
            </p:grpSpPr>
            <p:sp>
              <p:nvSpPr>
                <p:cNvPr id="140293" name="Freeform 5"/>
                <p:cNvSpPr>
                  <a:spLocks noEditPoints="1"/>
                </p:cNvSpPr>
                <p:nvPr/>
              </p:nvSpPr>
              <p:spPr bwMode="auto">
                <a:xfrm>
                  <a:off x="1436687" y="354013"/>
                  <a:ext cx="57150" cy="55563"/>
                </a:xfrm>
                <a:custGeom>
                  <a:avLst/>
                  <a:gdLst/>
                  <a:ahLst/>
                  <a:cxnLst>
                    <a:cxn ang="0">
                      <a:pos x="88" y="88"/>
                    </a:cxn>
                    <a:cxn ang="0">
                      <a:pos x="69" y="28"/>
                    </a:cxn>
                    <a:cxn ang="0">
                      <a:pos x="8" y="0"/>
                    </a:cxn>
                    <a:cxn ang="0">
                      <a:pos x="26" y="65"/>
                    </a:cxn>
                    <a:cxn ang="0">
                      <a:pos x="88" y="88"/>
                    </a:cxn>
                    <a:cxn ang="0">
                      <a:pos x="88" y="88"/>
                    </a:cxn>
                    <a:cxn ang="0">
                      <a:pos x="88" y="88"/>
                    </a:cxn>
                  </a:cxnLst>
                  <a:rect l="0" t="0" r="r" b="b"/>
                  <a:pathLst>
                    <a:path w="95" h="92">
                      <a:moveTo>
                        <a:pt x="88" y="88"/>
                      </a:moveTo>
                      <a:cubicBezTo>
                        <a:pt x="88" y="88"/>
                        <a:pt x="95" y="56"/>
                        <a:pt x="69" y="28"/>
                      </a:cubicBezTo>
                      <a:cubicBezTo>
                        <a:pt x="42" y="0"/>
                        <a:pt x="8" y="0"/>
                        <a:pt x="8" y="0"/>
                      </a:cubicBezTo>
                      <a:cubicBezTo>
                        <a:pt x="8" y="0"/>
                        <a:pt x="0" y="38"/>
                        <a:pt x="26" y="65"/>
                      </a:cubicBezTo>
                      <a:cubicBezTo>
                        <a:pt x="52" y="92"/>
                        <a:pt x="88" y="88"/>
                        <a:pt x="88" y="88"/>
                      </a:cubicBezTo>
                      <a:close/>
                      <a:moveTo>
                        <a:pt x="88" y="88"/>
                      </a:moveTo>
                      <a:cubicBezTo>
                        <a:pt x="88" y="88"/>
                        <a:pt x="88" y="88"/>
                        <a:pt x="88" y="88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294" name="Freeform 6"/>
                <p:cNvSpPr>
                  <a:spLocks noEditPoints="1"/>
                </p:cNvSpPr>
                <p:nvPr/>
              </p:nvSpPr>
              <p:spPr bwMode="auto">
                <a:xfrm>
                  <a:off x="1641475" y="244476"/>
                  <a:ext cx="93663" cy="179388"/>
                </a:xfrm>
                <a:custGeom>
                  <a:avLst/>
                  <a:gdLst/>
                  <a:ahLst/>
                  <a:cxnLst>
                    <a:cxn ang="0">
                      <a:pos x="157" y="295"/>
                    </a:cxn>
                    <a:cxn ang="0">
                      <a:pos x="157" y="0"/>
                    </a:cxn>
                    <a:cxn ang="0">
                      <a:pos x="87" y="0"/>
                    </a:cxn>
                    <a:cxn ang="0">
                      <a:pos x="78" y="31"/>
                    </a:cxn>
                    <a:cxn ang="0">
                      <a:pos x="58" y="51"/>
                    </a:cxn>
                    <a:cxn ang="0">
                      <a:pos x="31" y="62"/>
                    </a:cxn>
                    <a:cxn ang="0">
                      <a:pos x="0" y="64"/>
                    </a:cxn>
                    <a:cxn ang="0">
                      <a:pos x="0" y="125"/>
                    </a:cxn>
                    <a:cxn ang="0">
                      <a:pos x="69" y="125"/>
                    </a:cxn>
                    <a:cxn ang="0">
                      <a:pos x="69" y="295"/>
                    </a:cxn>
                    <a:cxn ang="0">
                      <a:pos x="157" y="295"/>
                    </a:cxn>
                    <a:cxn ang="0">
                      <a:pos x="157" y="295"/>
                    </a:cxn>
                    <a:cxn ang="0">
                      <a:pos x="157" y="295"/>
                    </a:cxn>
                  </a:cxnLst>
                  <a:rect l="0" t="0" r="r" b="b"/>
                  <a:pathLst>
                    <a:path w="157" h="295">
                      <a:moveTo>
                        <a:pt x="157" y="295"/>
                      </a:moveTo>
                      <a:cubicBezTo>
                        <a:pt x="157" y="0"/>
                        <a:pt x="157" y="0"/>
                        <a:pt x="157" y="0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7" y="13"/>
                        <a:pt x="84" y="23"/>
                        <a:pt x="78" y="31"/>
                      </a:cubicBezTo>
                      <a:cubicBezTo>
                        <a:pt x="73" y="39"/>
                        <a:pt x="67" y="46"/>
                        <a:pt x="58" y="51"/>
                      </a:cubicBezTo>
                      <a:cubicBezTo>
                        <a:pt x="50" y="56"/>
                        <a:pt x="41" y="59"/>
                        <a:pt x="31" y="62"/>
                      </a:cubicBezTo>
                      <a:cubicBezTo>
                        <a:pt x="21" y="64"/>
                        <a:pt x="10" y="65"/>
                        <a:pt x="0" y="64"/>
                      </a:cubicBezTo>
                      <a:cubicBezTo>
                        <a:pt x="0" y="125"/>
                        <a:pt x="0" y="125"/>
                        <a:pt x="0" y="125"/>
                      </a:cubicBezTo>
                      <a:cubicBezTo>
                        <a:pt x="69" y="125"/>
                        <a:pt x="69" y="125"/>
                        <a:pt x="69" y="125"/>
                      </a:cubicBezTo>
                      <a:cubicBezTo>
                        <a:pt x="69" y="295"/>
                        <a:pt x="69" y="295"/>
                        <a:pt x="69" y="295"/>
                      </a:cubicBezTo>
                      <a:lnTo>
                        <a:pt x="157" y="295"/>
                      </a:lnTo>
                      <a:close/>
                      <a:moveTo>
                        <a:pt x="157" y="295"/>
                      </a:moveTo>
                      <a:cubicBezTo>
                        <a:pt x="157" y="295"/>
                        <a:pt x="157" y="295"/>
                        <a:pt x="157" y="295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295" name="Freeform 7"/>
                <p:cNvSpPr>
                  <a:spLocks noEditPoints="1"/>
                </p:cNvSpPr>
                <p:nvPr/>
              </p:nvSpPr>
              <p:spPr bwMode="auto">
                <a:xfrm>
                  <a:off x="1539875" y="150813"/>
                  <a:ext cx="311150" cy="179388"/>
                </a:xfrm>
                <a:custGeom>
                  <a:avLst/>
                  <a:gdLst/>
                  <a:ahLst/>
                  <a:cxnLst>
                    <a:cxn ang="0">
                      <a:pos x="55" y="296"/>
                    </a:cxn>
                    <a:cxn ang="0">
                      <a:pos x="51" y="260"/>
                    </a:cxn>
                    <a:cxn ang="0">
                      <a:pos x="257" y="52"/>
                    </a:cxn>
                    <a:cxn ang="0">
                      <a:pos x="257" y="52"/>
                    </a:cxn>
                    <a:cxn ang="0">
                      <a:pos x="464" y="260"/>
                    </a:cxn>
                    <a:cxn ang="0">
                      <a:pos x="461" y="297"/>
                    </a:cxn>
                    <a:cxn ang="0">
                      <a:pos x="513" y="297"/>
                    </a:cxn>
                    <a:cxn ang="0">
                      <a:pos x="516" y="260"/>
                    </a:cxn>
                    <a:cxn ang="0">
                      <a:pos x="258" y="0"/>
                    </a:cxn>
                    <a:cxn ang="0">
                      <a:pos x="258" y="0"/>
                    </a:cxn>
                    <a:cxn ang="0">
                      <a:pos x="0" y="260"/>
                    </a:cxn>
                    <a:cxn ang="0">
                      <a:pos x="3" y="296"/>
                    </a:cxn>
                    <a:cxn ang="0">
                      <a:pos x="55" y="296"/>
                    </a:cxn>
                    <a:cxn ang="0">
                      <a:pos x="55" y="296"/>
                    </a:cxn>
                    <a:cxn ang="0">
                      <a:pos x="55" y="296"/>
                    </a:cxn>
                  </a:cxnLst>
                  <a:rect l="0" t="0" r="r" b="b"/>
                  <a:pathLst>
                    <a:path w="516" h="297">
                      <a:moveTo>
                        <a:pt x="55" y="296"/>
                      </a:moveTo>
                      <a:cubicBezTo>
                        <a:pt x="53" y="284"/>
                        <a:pt x="51" y="272"/>
                        <a:pt x="51" y="260"/>
                      </a:cubicBezTo>
                      <a:cubicBezTo>
                        <a:pt x="51" y="146"/>
                        <a:pt x="144" y="53"/>
                        <a:pt x="257" y="52"/>
                      </a:cubicBezTo>
                      <a:cubicBezTo>
                        <a:pt x="257" y="52"/>
                        <a:pt x="257" y="52"/>
                        <a:pt x="257" y="52"/>
                      </a:cubicBezTo>
                      <a:cubicBezTo>
                        <a:pt x="371" y="53"/>
                        <a:pt x="464" y="146"/>
                        <a:pt x="464" y="260"/>
                      </a:cubicBezTo>
                      <a:cubicBezTo>
                        <a:pt x="464" y="272"/>
                        <a:pt x="463" y="285"/>
                        <a:pt x="461" y="297"/>
                      </a:cubicBezTo>
                      <a:cubicBezTo>
                        <a:pt x="513" y="297"/>
                        <a:pt x="513" y="297"/>
                        <a:pt x="513" y="297"/>
                      </a:cubicBezTo>
                      <a:cubicBezTo>
                        <a:pt x="514" y="284"/>
                        <a:pt x="516" y="272"/>
                        <a:pt x="516" y="260"/>
                      </a:cubicBezTo>
                      <a:cubicBezTo>
                        <a:pt x="516" y="117"/>
                        <a:pt x="400" y="1"/>
                        <a:pt x="258" y="0"/>
                      </a:cubicBezTo>
                      <a:cubicBezTo>
                        <a:pt x="258" y="0"/>
                        <a:pt x="258" y="0"/>
                        <a:pt x="258" y="0"/>
                      </a:cubicBezTo>
                      <a:cubicBezTo>
                        <a:pt x="115" y="1"/>
                        <a:pt x="0" y="117"/>
                        <a:pt x="0" y="260"/>
                      </a:cubicBezTo>
                      <a:cubicBezTo>
                        <a:pt x="0" y="272"/>
                        <a:pt x="1" y="284"/>
                        <a:pt x="3" y="296"/>
                      </a:cubicBezTo>
                      <a:lnTo>
                        <a:pt x="55" y="296"/>
                      </a:lnTo>
                      <a:close/>
                      <a:moveTo>
                        <a:pt x="55" y="296"/>
                      </a:moveTo>
                      <a:cubicBezTo>
                        <a:pt x="55" y="296"/>
                        <a:pt x="55" y="296"/>
                        <a:pt x="55" y="296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296" name="Freeform 8"/>
                <p:cNvSpPr>
                  <a:spLocks noEditPoints="1"/>
                </p:cNvSpPr>
                <p:nvPr/>
              </p:nvSpPr>
              <p:spPr bwMode="auto">
                <a:xfrm>
                  <a:off x="1509713" y="333376"/>
                  <a:ext cx="39688" cy="69850"/>
                </a:xfrm>
                <a:custGeom>
                  <a:avLst/>
                  <a:gdLst/>
                  <a:ahLst/>
                  <a:cxnLst>
                    <a:cxn ang="0">
                      <a:pos x="25" y="118"/>
                    </a:cxn>
                    <a:cxn ang="0">
                      <a:pos x="62" y="64"/>
                    </a:cxn>
                    <a:cxn ang="0">
                      <a:pos x="39" y="0"/>
                    </a:cxn>
                    <a:cxn ang="0">
                      <a:pos x="6" y="58"/>
                    </a:cxn>
                    <a:cxn ang="0">
                      <a:pos x="25" y="118"/>
                    </a:cxn>
                    <a:cxn ang="0">
                      <a:pos x="25" y="118"/>
                    </a:cxn>
                    <a:cxn ang="0">
                      <a:pos x="25" y="118"/>
                    </a:cxn>
                  </a:cxnLst>
                  <a:rect l="0" t="0" r="r" b="b"/>
                  <a:pathLst>
                    <a:path w="68" h="118">
                      <a:moveTo>
                        <a:pt x="25" y="118"/>
                      </a:moveTo>
                      <a:cubicBezTo>
                        <a:pt x="25" y="118"/>
                        <a:pt x="57" y="101"/>
                        <a:pt x="62" y="64"/>
                      </a:cubicBezTo>
                      <a:cubicBezTo>
                        <a:pt x="68" y="26"/>
                        <a:pt x="39" y="0"/>
                        <a:pt x="39" y="0"/>
                      </a:cubicBezTo>
                      <a:cubicBezTo>
                        <a:pt x="39" y="0"/>
                        <a:pt x="12" y="20"/>
                        <a:pt x="6" y="58"/>
                      </a:cubicBezTo>
                      <a:cubicBezTo>
                        <a:pt x="0" y="96"/>
                        <a:pt x="25" y="118"/>
                        <a:pt x="25" y="118"/>
                      </a:cubicBezTo>
                      <a:close/>
                      <a:moveTo>
                        <a:pt x="25" y="118"/>
                      </a:moveTo>
                      <a:cubicBezTo>
                        <a:pt x="25" y="118"/>
                        <a:pt x="25" y="118"/>
                        <a:pt x="25" y="118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297" name="Freeform 9"/>
                <p:cNvSpPr>
                  <a:spLocks noEditPoints="1"/>
                </p:cNvSpPr>
                <p:nvPr/>
              </p:nvSpPr>
              <p:spPr bwMode="auto">
                <a:xfrm>
                  <a:off x="1536700" y="388938"/>
                  <a:ext cx="34925" cy="71438"/>
                </a:xfrm>
                <a:custGeom>
                  <a:avLst/>
                  <a:gdLst/>
                  <a:ahLst/>
                  <a:cxnLst>
                    <a:cxn ang="0">
                      <a:pos x="1" y="62"/>
                    </a:cxn>
                    <a:cxn ang="0">
                      <a:pos x="28" y="118"/>
                    </a:cxn>
                    <a:cxn ang="0">
                      <a:pos x="57" y="60"/>
                    </a:cxn>
                    <a:cxn ang="0">
                      <a:pos x="26" y="0"/>
                    </a:cxn>
                    <a:cxn ang="0">
                      <a:pos x="1" y="62"/>
                    </a:cxn>
                    <a:cxn ang="0">
                      <a:pos x="1" y="62"/>
                    </a:cxn>
                    <a:cxn ang="0">
                      <a:pos x="1" y="62"/>
                    </a:cxn>
                  </a:cxnLst>
                  <a:rect l="0" t="0" r="r" b="b"/>
                  <a:pathLst>
                    <a:path w="58" h="118">
                      <a:moveTo>
                        <a:pt x="1" y="62"/>
                      </a:moveTo>
                      <a:cubicBezTo>
                        <a:pt x="0" y="100"/>
                        <a:pt x="28" y="118"/>
                        <a:pt x="28" y="118"/>
                      </a:cubicBezTo>
                      <a:cubicBezTo>
                        <a:pt x="28" y="118"/>
                        <a:pt x="57" y="97"/>
                        <a:pt x="57" y="60"/>
                      </a:cubicBezTo>
                      <a:cubicBezTo>
                        <a:pt x="58" y="22"/>
                        <a:pt x="26" y="0"/>
                        <a:pt x="26" y="0"/>
                      </a:cubicBezTo>
                      <a:cubicBezTo>
                        <a:pt x="26" y="0"/>
                        <a:pt x="2" y="23"/>
                        <a:pt x="1" y="62"/>
                      </a:cubicBezTo>
                      <a:close/>
                      <a:moveTo>
                        <a:pt x="1" y="62"/>
                      </a:moveTo>
                      <a:cubicBezTo>
                        <a:pt x="1" y="62"/>
                        <a:pt x="1" y="62"/>
                        <a:pt x="1" y="62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298" name="Freeform 10"/>
                <p:cNvSpPr>
                  <a:spLocks noEditPoints="1"/>
                </p:cNvSpPr>
                <p:nvPr/>
              </p:nvSpPr>
              <p:spPr bwMode="auto">
                <a:xfrm>
                  <a:off x="1574800" y="422276"/>
                  <a:ext cx="36513" cy="6985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3" y="64"/>
                    </a:cxn>
                    <a:cxn ang="0">
                      <a:pos x="36" y="118"/>
                    </a:cxn>
                    <a:cxn ang="0">
                      <a:pos x="59" y="57"/>
                    </a:cxn>
                    <a:cxn ang="0">
                      <a:pos x="23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62" h="118">
                      <a:moveTo>
                        <a:pt x="23" y="0"/>
                      </a:moveTo>
                      <a:cubicBezTo>
                        <a:pt x="23" y="0"/>
                        <a:pt x="0" y="26"/>
                        <a:pt x="3" y="64"/>
                      </a:cubicBezTo>
                      <a:cubicBezTo>
                        <a:pt x="6" y="103"/>
                        <a:pt x="36" y="118"/>
                        <a:pt x="36" y="118"/>
                      </a:cubicBezTo>
                      <a:cubicBezTo>
                        <a:pt x="36" y="118"/>
                        <a:pt x="62" y="94"/>
                        <a:pt x="59" y="57"/>
                      </a:cubicBezTo>
                      <a:cubicBezTo>
                        <a:pt x="56" y="19"/>
                        <a:pt x="23" y="0"/>
                        <a:pt x="23" y="0"/>
                      </a:cubicBezTo>
                      <a:close/>
                      <a:moveTo>
                        <a:pt x="23" y="0"/>
                      </a:moveTo>
                      <a:cubicBezTo>
                        <a:pt x="23" y="0"/>
                        <a:pt x="23" y="0"/>
                        <a:pt x="23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299" name="Freeform 11"/>
                <p:cNvSpPr>
                  <a:spLocks noEditPoints="1"/>
                </p:cNvSpPr>
                <p:nvPr/>
              </p:nvSpPr>
              <p:spPr bwMode="auto">
                <a:xfrm>
                  <a:off x="1612900" y="455613"/>
                  <a:ext cx="47625" cy="65088"/>
                </a:xfrm>
                <a:custGeom>
                  <a:avLst/>
                  <a:gdLst/>
                  <a:ahLst/>
                  <a:cxnLst>
                    <a:cxn ang="0">
                      <a:pos x="60" y="108"/>
                    </a:cxn>
                    <a:cxn ang="0">
                      <a:pos x="65" y="43"/>
                    </a:cxn>
                    <a:cxn ang="0">
                      <a:pos x="14" y="0"/>
                    </a:cxn>
                    <a:cxn ang="0">
                      <a:pos x="14" y="66"/>
                    </a:cxn>
                    <a:cxn ang="0">
                      <a:pos x="60" y="108"/>
                    </a:cxn>
                    <a:cxn ang="0">
                      <a:pos x="60" y="108"/>
                    </a:cxn>
                    <a:cxn ang="0">
                      <a:pos x="60" y="108"/>
                    </a:cxn>
                  </a:cxnLst>
                  <a:rect l="0" t="0" r="r" b="b"/>
                  <a:pathLst>
                    <a:path w="79" h="108">
                      <a:moveTo>
                        <a:pt x="60" y="108"/>
                      </a:moveTo>
                      <a:cubicBezTo>
                        <a:pt x="60" y="108"/>
                        <a:pt x="79" y="78"/>
                        <a:pt x="65" y="43"/>
                      </a:cubicBezTo>
                      <a:cubicBezTo>
                        <a:pt x="52" y="8"/>
                        <a:pt x="14" y="0"/>
                        <a:pt x="14" y="0"/>
                      </a:cubicBezTo>
                      <a:cubicBezTo>
                        <a:pt x="14" y="0"/>
                        <a:pt x="0" y="30"/>
                        <a:pt x="14" y="66"/>
                      </a:cubicBezTo>
                      <a:cubicBezTo>
                        <a:pt x="28" y="102"/>
                        <a:pt x="60" y="108"/>
                        <a:pt x="60" y="108"/>
                      </a:cubicBezTo>
                      <a:close/>
                      <a:moveTo>
                        <a:pt x="60" y="108"/>
                      </a:moveTo>
                      <a:cubicBezTo>
                        <a:pt x="60" y="108"/>
                        <a:pt x="60" y="108"/>
                        <a:pt x="60" y="108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300" name="Freeform 12"/>
                <p:cNvSpPr>
                  <a:spLocks noEditPoints="1"/>
                </p:cNvSpPr>
                <p:nvPr/>
              </p:nvSpPr>
              <p:spPr bwMode="auto">
                <a:xfrm>
                  <a:off x="1470025" y="287338"/>
                  <a:ext cx="41275" cy="71438"/>
                </a:xfrm>
                <a:custGeom>
                  <a:avLst/>
                  <a:gdLst/>
                  <a:ahLst/>
                  <a:cxnLst>
                    <a:cxn ang="0">
                      <a:pos x="45" y="117"/>
                    </a:cxn>
                    <a:cxn ang="0">
                      <a:pos x="63" y="56"/>
                    </a:cxn>
                    <a:cxn ang="0">
                      <a:pos x="28" y="0"/>
                    </a:cxn>
                    <a:cxn ang="0">
                      <a:pos x="7" y="64"/>
                    </a:cxn>
                    <a:cxn ang="0">
                      <a:pos x="45" y="117"/>
                    </a:cxn>
                    <a:cxn ang="0">
                      <a:pos x="45" y="117"/>
                    </a:cxn>
                    <a:cxn ang="0">
                      <a:pos x="45" y="117"/>
                    </a:cxn>
                  </a:cxnLst>
                  <a:rect l="0" t="0" r="r" b="b"/>
                  <a:pathLst>
                    <a:path w="70" h="117">
                      <a:moveTo>
                        <a:pt x="45" y="117"/>
                      </a:moveTo>
                      <a:cubicBezTo>
                        <a:pt x="45" y="117"/>
                        <a:pt x="70" y="94"/>
                        <a:pt x="63" y="56"/>
                      </a:cubicBezTo>
                      <a:cubicBezTo>
                        <a:pt x="56" y="18"/>
                        <a:pt x="28" y="0"/>
                        <a:pt x="28" y="0"/>
                      </a:cubicBezTo>
                      <a:cubicBezTo>
                        <a:pt x="28" y="0"/>
                        <a:pt x="0" y="26"/>
                        <a:pt x="7" y="64"/>
                      </a:cubicBezTo>
                      <a:cubicBezTo>
                        <a:pt x="13" y="101"/>
                        <a:pt x="45" y="117"/>
                        <a:pt x="45" y="117"/>
                      </a:cubicBezTo>
                      <a:close/>
                      <a:moveTo>
                        <a:pt x="45" y="117"/>
                      </a:moveTo>
                      <a:cubicBezTo>
                        <a:pt x="45" y="117"/>
                        <a:pt x="45" y="117"/>
                        <a:pt x="45" y="117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301" name="Freeform 13"/>
                <p:cNvSpPr>
                  <a:spLocks noEditPoints="1"/>
                </p:cNvSpPr>
                <p:nvPr/>
              </p:nvSpPr>
              <p:spPr bwMode="auto">
                <a:xfrm>
                  <a:off x="1447800" y="409576"/>
                  <a:ext cx="60325" cy="50800"/>
                </a:xfrm>
                <a:custGeom>
                  <a:avLst/>
                  <a:gdLst/>
                  <a:ahLst/>
                  <a:cxnLst>
                    <a:cxn ang="0">
                      <a:pos x="102" y="70"/>
                    </a:cxn>
                    <a:cxn ang="0">
                      <a:pos x="66" y="18"/>
                    </a:cxn>
                    <a:cxn ang="0">
                      <a:pos x="0" y="9"/>
                    </a:cxn>
                    <a:cxn ang="0">
                      <a:pos x="37" y="66"/>
                    </a:cxn>
                    <a:cxn ang="0">
                      <a:pos x="102" y="70"/>
                    </a:cxn>
                    <a:cxn ang="0">
                      <a:pos x="102" y="70"/>
                    </a:cxn>
                    <a:cxn ang="0">
                      <a:pos x="102" y="70"/>
                    </a:cxn>
                  </a:cxnLst>
                  <a:rect l="0" t="0" r="r" b="b"/>
                  <a:pathLst>
                    <a:path w="102" h="84">
                      <a:moveTo>
                        <a:pt x="102" y="70"/>
                      </a:moveTo>
                      <a:cubicBezTo>
                        <a:pt x="102" y="70"/>
                        <a:pt x="100" y="37"/>
                        <a:pt x="66" y="18"/>
                      </a:cubicBezTo>
                      <a:cubicBezTo>
                        <a:pt x="32" y="0"/>
                        <a:pt x="0" y="9"/>
                        <a:pt x="0" y="9"/>
                      </a:cubicBezTo>
                      <a:cubicBezTo>
                        <a:pt x="0" y="9"/>
                        <a:pt x="4" y="48"/>
                        <a:pt x="37" y="66"/>
                      </a:cubicBezTo>
                      <a:cubicBezTo>
                        <a:pt x="70" y="84"/>
                        <a:pt x="102" y="70"/>
                        <a:pt x="102" y="70"/>
                      </a:cubicBezTo>
                      <a:close/>
                      <a:moveTo>
                        <a:pt x="102" y="70"/>
                      </a:moveTo>
                      <a:cubicBezTo>
                        <a:pt x="102" y="70"/>
                        <a:pt x="102" y="70"/>
                        <a:pt x="102" y="7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302" name="Freeform 14"/>
                <p:cNvSpPr>
                  <a:spLocks noEditPoints="1"/>
                </p:cNvSpPr>
                <p:nvPr/>
              </p:nvSpPr>
              <p:spPr bwMode="auto">
                <a:xfrm>
                  <a:off x="1476375" y="458788"/>
                  <a:ext cx="66675" cy="44450"/>
                </a:xfrm>
                <a:custGeom>
                  <a:avLst/>
                  <a:gdLst/>
                  <a:ahLst/>
                  <a:cxnLst>
                    <a:cxn ang="0">
                      <a:pos x="112" y="53"/>
                    </a:cxn>
                    <a:cxn ang="0">
                      <a:pos x="66" y="10"/>
                    </a:cxn>
                    <a:cxn ang="0">
                      <a:pos x="0" y="16"/>
                    </a:cxn>
                    <a:cxn ang="0">
                      <a:pos x="48" y="64"/>
                    </a:cxn>
                    <a:cxn ang="0">
                      <a:pos x="112" y="53"/>
                    </a:cxn>
                    <a:cxn ang="0">
                      <a:pos x="112" y="53"/>
                    </a:cxn>
                    <a:cxn ang="0">
                      <a:pos x="112" y="53"/>
                    </a:cxn>
                  </a:cxnLst>
                  <a:rect l="0" t="0" r="r" b="b"/>
                  <a:pathLst>
                    <a:path w="112" h="74">
                      <a:moveTo>
                        <a:pt x="112" y="53"/>
                      </a:moveTo>
                      <a:cubicBezTo>
                        <a:pt x="112" y="53"/>
                        <a:pt x="103" y="21"/>
                        <a:pt x="66" y="10"/>
                      </a:cubicBezTo>
                      <a:cubicBezTo>
                        <a:pt x="29" y="0"/>
                        <a:pt x="0" y="16"/>
                        <a:pt x="0" y="16"/>
                      </a:cubicBezTo>
                      <a:cubicBezTo>
                        <a:pt x="0" y="16"/>
                        <a:pt x="12" y="53"/>
                        <a:pt x="48" y="64"/>
                      </a:cubicBezTo>
                      <a:cubicBezTo>
                        <a:pt x="84" y="74"/>
                        <a:pt x="112" y="53"/>
                        <a:pt x="112" y="53"/>
                      </a:cubicBezTo>
                      <a:close/>
                      <a:moveTo>
                        <a:pt x="112" y="53"/>
                      </a:moveTo>
                      <a:cubicBezTo>
                        <a:pt x="112" y="53"/>
                        <a:pt x="112" y="53"/>
                        <a:pt x="112" y="53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303" name="Freeform 15"/>
                <p:cNvSpPr>
                  <a:spLocks noEditPoints="1"/>
                </p:cNvSpPr>
                <p:nvPr/>
              </p:nvSpPr>
              <p:spPr bwMode="auto">
                <a:xfrm>
                  <a:off x="1511300" y="501651"/>
                  <a:ext cx="69850" cy="34925"/>
                </a:xfrm>
                <a:custGeom>
                  <a:avLst/>
                  <a:gdLst/>
                  <a:ahLst/>
                  <a:cxnLst>
                    <a:cxn ang="0">
                      <a:pos x="118" y="27"/>
                    </a:cxn>
                    <a:cxn ang="0">
                      <a:pos x="61" y="1"/>
                    </a:cxn>
                    <a:cxn ang="0">
                      <a:pos x="0" y="27"/>
                    </a:cxn>
                    <a:cxn ang="0">
                      <a:pos x="60" y="57"/>
                    </a:cxn>
                    <a:cxn ang="0">
                      <a:pos x="118" y="27"/>
                    </a:cxn>
                    <a:cxn ang="0">
                      <a:pos x="118" y="27"/>
                    </a:cxn>
                    <a:cxn ang="0">
                      <a:pos x="118" y="27"/>
                    </a:cxn>
                  </a:cxnLst>
                  <a:rect l="0" t="0" r="r" b="b"/>
                  <a:pathLst>
                    <a:path w="118" h="58">
                      <a:moveTo>
                        <a:pt x="118" y="27"/>
                      </a:moveTo>
                      <a:cubicBezTo>
                        <a:pt x="118" y="27"/>
                        <a:pt x="100" y="0"/>
                        <a:pt x="61" y="1"/>
                      </a:cubicBezTo>
                      <a:cubicBezTo>
                        <a:pt x="23" y="2"/>
                        <a:pt x="0" y="27"/>
                        <a:pt x="0" y="27"/>
                      </a:cubicBezTo>
                      <a:cubicBezTo>
                        <a:pt x="0" y="27"/>
                        <a:pt x="22" y="58"/>
                        <a:pt x="60" y="57"/>
                      </a:cubicBezTo>
                      <a:cubicBezTo>
                        <a:pt x="98" y="56"/>
                        <a:pt x="118" y="27"/>
                        <a:pt x="118" y="27"/>
                      </a:cubicBezTo>
                      <a:close/>
                      <a:moveTo>
                        <a:pt x="118" y="27"/>
                      </a:moveTo>
                      <a:cubicBezTo>
                        <a:pt x="118" y="27"/>
                        <a:pt x="118" y="27"/>
                        <a:pt x="118" y="27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304" name="Freeform 16"/>
                <p:cNvSpPr>
                  <a:spLocks noEditPoints="1"/>
                </p:cNvSpPr>
                <p:nvPr/>
              </p:nvSpPr>
              <p:spPr bwMode="auto">
                <a:xfrm>
                  <a:off x="1563688" y="525463"/>
                  <a:ext cx="69850" cy="39688"/>
                </a:xfrm>
                <a:custGeom>
                  <a:avLst/>
                  <a:gdLst/>
                  <a:ahLst/>
                  <a:cxnLst>
                    <a:cxn ang="0">
                      <a:pos x="57" y="5"/>
                    </a:cxn>
                    <a:cxn ang="0">
                      <a:pos x="0" y="39"/>
                    </a:cxn>
                    <a:cxn ang="0">
                      <a:pos x="63" y="62"/>
                    </a:cxn>
                    <a:cxn ang="0">
                      <a:pos x="117" y="25"/>
                    </a:cxn>
                    <a:cxn ang="0">
                      <a:pos x="57" y="5"/>
                    </a:cxn>
                    <a:cxn ang="0">
                      <a:pos x="57" y="5"/>
                    </a:cxn>
                    <a:cxn ang="0">
                      <a:pos x="57" y="5"/>
                    </a:cxn>
                  </a:cxnLst>
                  <a:rect l="0" t="0" r="r" b="b"/>
                  <a:pathLst>
                    <a:path w="117" h="67">
                      <a:moveTo>
                        <a:pt x="57" y="5"/>
                      </a:moveTo>
                      <a:cubicBezTo>
                        <a:pt x="19" y="11"/>
                        <a:pt x="0" y="39"/>
                        <a:pt x="0" y="39"/>
                      </a:cubicBezTo>
                      <a:cubicBezTo>
                        <a:pt x="0" y="39"/>
                        <a:pt x="26" y="67"/>
                        <a:pt x="63" y="62"/>
                      </a:cubicBezTo>
                      <a:cubicBezTo>
                        <a:pt x="100" y="56"/>
                        <a:pt x="117" y="25"/>
                        <a:pt x="117" y="25"/>
                      </a:cubicBezTo>
                      <a:cubicBezTo>
                        <a:pt x="117" y="25"/>
                        <a:pt x="96" y="0"/>
                        <a:pt x="57" y="5"/>
                      </a:cubicBezTo>
                      <a:close/>
                      <a:moveTo>
                        <a:pt x="57" y="5"/>
                      </a:moveTo>
                      <a:cubicBezTo>
                        <a:pt x="57" y="5"/>
                        <a:pt x="57" y="5"/>
                        <a:pt x="57" y="5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305" name="Freeform 17"/>
                <p:cNvSpPr>
                  <a:spLocks noEditPoints="1"/>
                </p:cNvSpPr>
                <p:nvPr/>
              </p:nvSpPr>
              <p:spPr bwMode="auto">
                <a:xfrm>
                  <a:off x="1490663" y="368301"/>
                  <a:ext cx="184150" cy="176213"/>
                </a:xfrm>
                <a:custGeom>
                  <a:avLst/>
                  <a:gdLst/>
                  <a:ahLst/>
                  <a:cxnLst>
                    <a:cxn ang="0">
                      <a:pos x="22" y="0"/>
                    </a:cxn>
                    <a:cxn ang="0">
                      <a:pos x="3" y="0"/>
                    </a:cxn>
                    <a:cxn ang="0">
                      <a:pos x="301" y="290"/>
                    </a:cxn>
                    <a:cxn ang="0">
                      <a:pos x="306" y="272"/>
                    </a:cxn>
                    <a:cxn ang="0">
                      <a:pos x="22" y="0"/>
                    </a:cxn>
                    <a:cxn ang="0">
                      <a:pos x="22" y="0"/>
                    </a:cxn>
                    <a:cxn ang="0">
                      <a:pos x="22" y="0"/>
                    </a:cxn>
                  </a:cxnLst>
                  <a:rect l="0" t="0" r="r" b="b"/>
                  <a:pathLst>
                    <a:path w="306" h="290">
                      <a:moveTo>
                        <a:pt x="22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2"/>
                        <a:pt x="0" y="201"/>
                        <a:pt x="301" y="290"/>
                      </a:cubicBezTo>
                      <a:cubicBezTo>
                        <a:pt x="306" y="272"/>
                        <a:pt x="306" y="272"/>
                        <a:pt x="306" y="272"/>
                      </a:cubicBezTo>
                      <a:cubicBezTo>
                        <a:pt x="19" y="188"/>
                        <a:pt x="22" y="8"/>
                        <a:pt x="22" y="0"/>
                      </a:cubicBezTo>
                      <a:close/>
                      <a:moveTo>
                        <a:pt x="22" y="0"/>
                      </a:moveTo>
                      <a:cubicBezTo>
                        <a:pt x="22" y="0"/>
                        <a:pt x="22" y="0"/>
                        <a:pt x="22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306" name="Freeform 18"/>
                <p:cNvSpPr>
                  <a:spLocks noEditPoints="1"/>
                </p:cNvSpPr>
                <p:nvPr/>
              </p:nvSpPr>
              <p:spPr bwMode="auto">
                <a:xfrm>
                  <a:off x="1897063" y="355601"/>
                  <a:ext cx="57150" cy="53975"/>
                </a:xfrm>
                <a:custGeom>
                  <a:avLst/>
                  <a:gdLst/>
                  <a:ahLst/>
                  <a:cxnLst>
                    <a:cxn ang="0">
                      <a:pos x="8" y="87"/>
                    </a:cxn>
                    <a:cxn ang="0">
                      <a:pos x="69" y="64"/>
                    </a:cxn>
                    <a:cxn ang="0">
                      <a:pos x="87" y="0"/>
                    </a:cxn>
                    <a:cxn ang="0">
                      <a:pos x="27" y="27"/>
                    </a:cxn>
                    <a:cxn ang="0">
                      <a:pos x="8" y="87"/>
                    </a:cxn>
                    <a:cxn ang="0">
                      <a:pos x="8" y="87"/>
                    </a:cxn>
                    <a:cxn ang="0">
                      <a:pos x="8" y="87"/>
                    </a:cxn>
                  </a:cxnLst>
                  <a:rect l="0" t="0" r="r" b="b"/>
                  <a:pathLst>
                    <a:path w="95" h="91">
                      <a:moveTo>
                        <a:pt x="8" y="87"/>
                      </a:moveTo>
                      <a:cubicBezTo>
                        <a:pt x="8" y="87"/>
                        <a:pt x="43" y="91"/>
                        <a:pt x="69" y="64"/>
                      </a:cubicBezTo>
                      <a:cubicBezTo>
                        <a:pt x="95" y="37"/>
                        <a:pt x="87" y="0"/>
                        <a:pt x="87" y="0"/>
                      </a:cubicBezTo>
                      <a:cubicBezTo>
                        <a:pt x="87" y="0"/>
                        <a:pt x="54" y="0"/>
                        <a:pt x="27" y="27"/>
                      </a:cubicBezTo>
                      <a:cubicBezTo>
                        <a:pt x="0" y="55"/>
                        <a:pt x="8" y="87"/>
                        <a:pt x="8" y="87"/>
                      </a:cubicBezTo>
                      <a:close/>
                      <a:moveTo>
                        <a:pt x="8" y="87"/>
                      </a:moveTo>
                      <a:cubicBezTo>
                        <a:pt x="8" y="87"/>
                        <a:pt x="8" y="87"/>
                        <a:pt x="8" y="87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307" name="Freeform 19"/>
                <p:cNvSpPr>
                  <a:spLocks noEditPoints="1"/>
                </p:cNvSpPr>
                <p:nvPr/>
              </p:nvSpPr>
              <p:spPr bwMode="auto">
                <a:xfrm>
                  <a:off x="1839913" y="333376"/>
                  <a:ext cx="41275" cy="69850"/>
                </a:xfrm>
                <a:custGeom>
                  <a:avLst/>
                  <a:gdLst/>
                  <a:ahLst/>
                  <a:cxnLst>
                    <a:cxn ang="0">
                      <a:pos x="6" y="64"/>
                    </a:cxn>
                    <a:cxn ang="0">
                      <a:pos x="43" y="118"/>
                    </a:cxn>
                    <a:cxn ang="0">
                      <a:pos x="62" y="58"/>
                    </a:cxn>
                    <a:cxn ang="0">
                      <a:pos x="29" y="0"/>
                    </a:cxn>
                    <a:cxn ang="0">
                      <a:pos x="6" y="64"/>
                    </a:cxn>
                    <a:cxn ang="0">
                      <a:pos x="6" y="64"/>
                    </a:cxn>
                    <a:cxn ang="0">
                      <a:pos x="6" y="64"/>
                    </a:cxn>
                  </a:cxnLst>
                  <a:rect l="0" t="0" r="r" b="b"/>
                  <a:pathLst>
                    <a:path w="68" h="118">
                      <a:moveTo>
                        <a:pt x="6" y="64"/>
                      </a:moveTo>
                      <a:cubicBezTo>
                        <a:pt x="12" y="101"/>
                        <a:pt x="43" y="118"/>
                        <a:pt x="43" y="118"/>
                      </a:cubicBezTo>
                      <a:cubicBezTo>
                        <a:pt x="43" y="118"/>
                        <a:pt x="68" y="96"/>
                        <a:pt x="62" y="58"/>
                      </a:cubicBezTo>
                      <a:cubicBezTo>
                        <a:pt x="56" y="20"/>
                        <a:pt x="29" y="0"/>
                        <a:pt x="29" y="0"/>
                      </a:cubicBezTo>
                      <a:cubicBezTo>
                        <a:pt x="29" y="0"/>
                        <a:pt x="0" y="26"/>
                        <a:pt x="6" y="64"/>
                      </a:cubicBezTo>
                      <a:close/>
                      <a:moveTo>
                        <a:pt x="6" y="64"/>
                      </a:moveTo>
                      <a:cubicBezTo>
                        <a:pt x="6" y="64"/>
                        <a:pt x="6" y="64"/>
                        <a:pt x="6" y="6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308" name="Freeform 20"/>
                <p:cNvSpPr>
                  <a:spLocks noEditPoints="1"/>
                </p:cNvSpPr>
                <p:nvPr/>
              </p:nvSpPr>
              <p:spPr bwMode="auto">
                <a:xfrm>
                  <a:off x="1819275" y="388938"/>
                  <a:ext cx="34925" cy="71438"/>
                </a:xfrm>
                <a:custGeom>
                  <a:avLst/>
                  <a:gdLst/>
                  <a:ahLst/>
                  <a:cxnLst>
                    <a:cxn ang="0">
                      <a:pos x="1" y="60"/>
                    </a:cxn>
                    <a:cxn ang="0">
                      <a:pos x="30" y="119"/>
                    </a:cxn>
                    <a:cxn ang="0">
                      <a:pos x="57" y="62"/>
                    </a:cxn>
                    <a:cxn ang="0">
                      <a:pos x="32" y="0"/>
                    </a:cxn>
                    <a:cxn ang="0">
                      <a:pos x="1" y="60"/>
                    </a:cxn>
                    <a:cxn ang="0">
                      <a:pos x="1" y="60"/>
                    </a:cxn>
                    <a:cxn ang="0">
                      <a:pos x="1" y="60"/>
                    </a:cxn>
                  </a:cxnLst>
                  <a:rect l="0" t="0" r="r" b="b"/>
                  <a:pathLst>
                    <a:path w="58" h="119">
                      <a:moveTo>
                        <a:pt x="1" y="60"/>
                      </a:moveTo>
                      <a:cubicBezTo>
                        <a:pt x="2" y="97"/>
                        <a:pt x="30" y="119"/>
                        <a:pt x="30" y="119"/>
                      </a:cubicBezTo>
                      <a:cubicBezTo>
                        <a:pt x="30" y="119"/>
                        <a:pt x="58" y="100"/>
                        <a:pt x="57" y="62"/>
                      </a:cubicBezTo>
                      <a:cubicBezTo>
                        <a:pt x="57" y="23"/>
                        <a:pt x="32" y="0"/>
                        <a:pt x="32" y="0"/>
                      </a:cubicBezTo>
                      <a:cubicBezTo>
                        <a:pt x="32" y="0"/>
                        <a:pt x="0" y="22"/>
                        <a:pt x="1" y="60"/>
                      </a:cubicBezTo>
                      <a:close/>
                      <a:moveTo>
                        <a:pt x="1" y="60"/>
                      </a:moveTo>
                      <a:cubicBezTo>
                        <a:pt x="1" y="60"/>
                        <a:pt x="1" y="60"/>
                        <a:pt x="1" y="6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309" name="Freeform 21"/>
                <p:cNvSpPr>
                  <a:spLocks noEditPoints="1"/>
                </p:cNvSpPr>
                <p:nvPr/>
              </p:nvSpPr>
              <p:spPr bwMode="auto">
                <a:xfrm>
                  <a:off x="1779588" y="422276"/>
                  <a:ext cx="36513" cy="69850"/>
                </a:xfrm>
                <a:custGeom>
                  <a:avLst/>
                  <a:gdLst/>
                  <a:ahLst/>
                  <a:cxnLst>
                    <a:cxn ang="0">
                      <a:pos x="3" y="56"/>
                    </a:cxn>
                    <a:cxn ang="0">
                      <a:pos x="27" y="117"/>
                    </a:cxn>
                    <a:cxn ang="0">
                      <a:pos x="59" y="63"/>
                    </a:cxn>
                    <a:cxn ang="0">
                      <a:pos x="40" y="0"/>
                    </a:cxn>
                    <a:cxn ang="0">
                      <a:pos x="3" y="56"/>
                    </a:cxn>
                    <a:cxn ang="0">
                      <a:pos x="3" y="56"/>
                    </a:cxn>
                    <a:cxn ang="0">
                      <a:pos x="3" y="56"/>
                    </a:cxn>
                  </a:cxnLst>
                  <a:rect l="0" t="0" r="r" b="b"/>
                  <a:pathLst>
                    <a:path w="62" h="117">
                      <a:moveTo>
                        <a:pt x="3" y="56"/>
                      </a:moveTo>
                      <a:cubicBezTo>
                        <a:pt x="0" y="94"/>
                        <a:pt x="27" y="117"/>
                        <a:pt x="27" y="117"/>
                      </a:cubicBezTo>
                      <a:cubicBezTo>
                        <a:pt x="27" y="117"/>
                        <a:pt x="56" y="102"/>
                        <a:pt x="59" y="63"/>
                      </a:cubicBezTo>
                      <a:cubicBezTo>
                        <a:pt x="62" y="25"/>
                        <a:pt x="40" y="0"/>
                        <a:pt x="40" y="0"/>
                      </a:cubicBezTo>
                      <a:cubicBezTo>
                        <a:pt x="40" y="0"/>
                        <a:pt x="6" y="19"/>
                        <a:pt x="3" y="56"/>
                      </a:cubicBezTo>
                      <a:close/>
                      <a:moveTo>
                        <a:pt x="3" y="56"/>
                      </a:moveTo>
                      <a:cubicBezTo>
                        <a:pt x="3" y="56"/>
                        <a:pt x="3" y="56"/>
                        <a:pt x="3" y="56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310" name="Freeform 22"/>
                <p:cNvSpPr>
                  <a:spLocks noEditPoints="1"/>
                </p:cNvSpPr>
                <p:nvPr/>
              </p:nvSpPr>
              <p:spPr bwMode="auto">
                <a:xfrm>
                  <a:off x="1730375" y="455613"/>
                  <a:ext cx="47625" cy="65088"/>
                </a:xfrm>
                <a:custGeom>
                  <a:avLst/>
                  <a:gdLst/>
                  <a:ahLst/>
                  <a:cxnLst>
                    <a:cxn ang="0">
                      <a:pos x="13" y="43"/>
                    </a:cxn>
                    <a:cxn ang="0">
                      <a:pos x="18" y="109"/>
                    </a:cxn>
                    <a:cxn ang="0">
                      <a:pos x="64" y="66"/>
                    </a:cxn>
                    <a:cxn ang="0">
                      <a:pos x="64" y="0"/>
                    </a:cxn>
                    <a:cxn ang="0">
                      <a:pos x="13" y="43"/>
                    </a:cxn>
                    <a:cxn ang="0">
                      <a:pos x="13" y="43"/>
                    </a:cxn>
                    <a:cxn ang="0">
                      <a:pos x="13" y="43"/>
                    </a:cxn>
                  </a:cxnLst>
                  <a:rect l="0" t="0" r="r" b="b"/>
                  <a:pathLst>
                    <a:path w="78" h="109">
                      <a:moveTo>
                        <a:pt x="13" y="43"/>
                      </a:moveTo>
                      <a:cubicBezTo>
                        <a:pt x="0" y="78"/>
                        <a:pt x="18" y="109"/>
                        <a:pt x="18" y="109"/>
                      </a:cubicBezTo>
                      <a:cubicBezTo>
                        <a:pt x="18" y="109"/>
                        <a:pt x="51" y="102"/>
                        <a:pt x="64" y="66"/>
                      </a:cubicBezTo>
                      <a:cubicBezTo>
                        <a:pt x="78" y="30"/>
                        <a:pt x="64" y="0"/>
                        <a:pt x="64" y="0"/>
                      </a:cubicBezTo>
                      <a:cubicBezTo>
                        <a:pt x="64" y="0"/>
                        <a:pt x="27" y="8"/>
                        <a:pt x="13" y="43"/>
                      </a:cubicBezTo>
                      <a:close/>
                      <a:moveTo>
                        <a:pt x="13" y="43"/>
                      </a:moveTo>
                      <a:cubicBezTo>
                        <a:pt x="13" y="43"/>
                        <a:pt x="13" y="43"/>
                        <a:pt x="13" y="43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311" name="Freeform 23"/>
                <p:cNvSpPr>
                  <a:spLocks noEditPoints="1"/>
                </p:cNvSpPr>
                <p:nvPr/>
              </p:nvSpPr>
              <p:spPr bwMode="auto">
                <a:xfrm>
                  <a:off x="1879600" y="287338"/>
                  <a:ext cx="41275" cy="71438"/>
                </a:xfrm>
                <a:custGeom>
                  <a:avLst/>
                  <a:gdLst/>
                  <a:ahLst/>
                  <a:cxnLst>
                    <a:cxn ang="0">
                      <a:pos x="63" y="64"/>
                    </a:cxn>
                    <a:cxn ang="0">
                      <a:pos x="42" y="0"/>
                    </a:cxn>
                    <a:cxn ang="0">
                      <a:pos x="7" y="56"/>
                    </a:cxn>
                    <a:cxn ang="0">
                      <a:pos x="24" y="117"/>
                    </a:cxn>
                    <a:cxn ang="0">
                      <a:pos x="63" y="64"/>
                    </a:cxn>
                    <a:cxn ang="0">
                      <a:pos x="63" y="64"/>
                    </a:cxn>
                    <a:cxn ang="0">
                      <a:pos x="63" y="64"/>
                    </a:cxn>
                  </a:cxnLst>
                  <a:rect l="0" t="0" r="r" b="b"/>
                  <a:pathLst>
                    <a:path w="69" h="117">
                      <a:moveTo>
                        <a:pt x="63" y="64"/>
                      </a:moveTo>
                      <a:cubicBezTo>
                        <a:pt x="69" y="27"/>
                        <a:pt x="42" y="0"/>
                        <a:pt x="42" y="0"/>
                      </a:cubicBezTo>
                      <a:cubicBezTo>
                        <a:pt x="42" y="0"/>
                        <a:pt x="14" y="18"/>
                        <a:pt x="7" y="56"/>
                      </a:cubicBezTo>
                      <a:cubicBezTo>
                        <a:pt x="0" y="94"/>
                        <a:pt x="24" y="117"/>
                        <a:pt x="24" y="117"/>
                      </a:cubicBezTo>
                      <a:cubicBezTo>
                        <a:pt x="24" y="117"/>
                        <a:pt x="56" y="101"/>
                        <a:pt x="63" y="64"/>
                      </a:cubicBezTo>
                      <a:close/>
                      <a:moveTo>
                        <a:pt x="63" y="64"/>
                      </a:moveTo>
                      <a:cubicBezTo>
                        <a:pt x="63" y="64"/>
                        <a:pt x="63" y="64"/>
                        <a:pt x="63" y="6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312" name="Freeform 24"/>
                <p:cNvSpPr>
                  <a:spLocks noEditPoints="1"/>
                </p:cNvSpPr>
                <p:nvPr/>
              </p:nvSpPr>
              <p:spPr bwMode="auto">
                <a:xfrm>
                  <a:off x="1881188" y="409576"/>
                  <a:ext cx="61913" cy="50800"/>
                </a:xfrm>
                <a:custGeom>
                  <a:avLst/>
                  <a:gdLst/>
                  <a:ahLst/>
                  <a:cxnLst>
                    <a:cxn ang="0">
                      <a:pos x="36" y="18"/>
                    </a:cxn>
                    <a:cxn ang="0">
                      <a:pos x="0" y="70"/>
                    </a:cxn>
                    <a:cxn ang="0">
                      <a:pos x="66" y="66"/>
                    </a:cxn>
                    <a:cxn ang="0">
                      <a:pos x="102" y="10"/>
                    </a:cxn>
                    <a:cxn ang="0">
                      <a:pos x="36" y="18"/>
                    </a:cxn>
                    <a:cxn ang="0">
                      <a:pos x="36" y="18"/>
                    </a:cxn>
                    <a:cxn ang="0">
                      <a:pos x="36" y="18"/>
                    </a:cxn>
                  </a:cxnLst>
                  <a:rect l="0" t="0" r="r" b="b"/>
                  <a:pathLst>
                    <a:path w="102" h="84">
                      <a:moveTo>
                        <a:pt x="36" y="18"/>
                      </a:moveTo>
                      <a:cubicBezTo>
                        <a:pt x="2" y="37"/>
                        <a:pt x="0" y="70"/>
                        <a:pt x="0" y="70"/>
                      </a:cubicBezTo>
                      <a:cubicBezTo>
                        <a:pt x="0" y="70"/>
                        <a:pt x="33" y="84"/>
                        <a:pt x="66" y="66"/>
                      </a:cubicBezTo>
                      <a:cubicBezTo>
                        <a:pt x="99" y="48"/>
                        <a:pt x="102" y="10"/>
                        <a:pt x="102" y="10"/>
                      </a:cubicBezTo>
                      <a:cubicBezTo>
                        <a:pt x="102" y="10"/>
                        <a:pt x="70" y="0"/>
                        <a:pt x="36" y="18"/>
                      </a:cubicBezTo>
                      <a:close/>
                      <a:moveTo>
                        <a:pt x="36" y="18"/>
                      </a:moveTo>
                      <a:cubicBezTo>
                        <a:pt x="36" y="18"/>
                        <a:pt x="36" y="18"/>
                        <a:pt x="36" y="18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313" name="Freeform 25"/>
                <p:cNvSpPr>
                  <a:spLocks noEditPoints="1"/>
                </p:cNvSpPr>
                <p:nvPr/>
              </p:nvSpPr>
              <p:spPr bwMode="auto">
                <a:xfrm>
                  <a:off x="1847850" y="458788"/>
                  <a:ext cx="68263" cy="44450"/>
                </a:xfrm>
                <a:custGeom>
                  <a:avLst/>
                  <a:gdLst/>
                  <a:ahLst/>
                  <a:cxnLst>
                    <a:cxn ang="0">
                      <a:pos x="46" y="10"/>
                    </a:cxn>
                    <a:cxn ang="0">
                      <a:pos x="0" y="53"/>
                    </a:cxn>
                    <a:cxn ang="0">
                      <a:pos x="65" y="64"/>
                    </a:cxn>
                    <a:cxn ang="0">
                      <a:pos x="113" y="16"/>
                    </a:cxn>
                    <a:cxn ang="0">
                      <a:pos x="46" y="10"/>
                    </a:cxn>
                    <a:cxn ang="0">
                      <a:pos x="46" y="10"/>
                    </a:cxn>
                    <a:cxn ang="0">
                      <a:pos x="46" y="10"/>
                    </a:cxn>
                  </a:cxnLst>
                  <a:rect l="0" t="0" r="r" b="b"/>
                  <a:pathLst>
                    <a:path w="113" h="74">
                      <a:moveTo>
                        <a:pt x="46" y="10"/>
                      </a:moveTo>
                      <a:cubicBezTo>
                        <a:pt x="9" y="21"/>
                        <a:pt x="0" y="53"/>
                        <a:pt x="0" y="53"/>
                      </a:cubicBezTo>
                      <a:cubicBezTo>
                        <a:pt x="0" y="53"/>
                        <a:pt x="28" y="74"/>
                        <a:pt x="65" y="64"/>
                      </a:cubicBezTo>
                      <a:cubicBezTo>
                        <a:pt x="101" y="53"/>
                        <a:pt x="113" y="16"/>
                        <a:pt x="113" y="16"/>
                      </a:cubicBezTo>
                      <a:cubicBezTo>
                        <a:pt x="113" y="16"/>
                        <a:pt x="84" y="0"/>
                        <a:pt x="46" y="10"/>
                      </a:cubicBezTo>
                      <a:close/>
                      <a:moveTo>
                        <a:pt x="46" y="10"/>
                      </a:moveTo>
                      <a:cubicBezTo>
                        <a:pt x="46" y="10"/>
                        <a:pt x="46" y="10"/>
                        <a:pt x="46" y="1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314" name="Freeform 26"/>
                <p:cNvSpPr>
                  <a:spLocks noEditPoints="1"/>
                </p:cNvSpPr>
                <p:nvPr/>
              </p:nvSpPr>
              <p:spPr bwMode="auto">
                <a:xfrm>
                  <a:off x="1809750" y="501651"/>
                  <a:ext cx="69850" cy="34925"/>
                </a:xfrm>
                <a:custGeom>
                  <a:avLst/>
                  <a:gdLst/>
                  <a:ahLst/>
                  <a:cxnLst>
                    <a:cxn ang="0">
                      <a:pos x="57" y="1"/>
                    </a:cxn>
                    <a:cxn ang="0">
                      <a:pos x="0" y="27"/>
                    </a:cxn>
                    <a:cxn ang="0">
                      <a:pos x="58" y="57"/>
                    </a:cxn>
                    <a:cxn ang="0">
                      <a:pos x="118" y="27"/>
                    </a:cxn>
                    <a:cxn ang="0">
                      <a:pos x="57" y="1"/>
                    </a:cxn>
                    <a:cxn ang="0">
                      <a:pos x="57" y="1"/>
                    </a:cxn>
                    <a:cxn ang="0">
                      <a:pos x="57" y="1"/>
                    </a:cxn>
                  </a:cxnLst>
                  <a:rect l="0" t="0" r="r" b="b"/>
                  <a:pathLst>
                    <a:path w="118" h="58">
                      <a:moveTo>
                        <a:pt x="57" y="1"/>
                      </a:moveTo>
                      <a:cubicBezTo>
                        <a:pt x="19" y="0"/>
                        <a:pt x="0" y="27"/>
                        <a:pt x="0" y="27"/>
                      </a:cubicBezTo>
                      <a:cubicBezTo>
                        <a:pt x="0" y="27"/>
                        <a:pt x="21" y="56"/>
                        <a:pt x="58" y="57"/>
                      </a:cubicBezTo>
                      <a:cubicBezTo>
                        <a:pt x="96" y="58"/>
                        <a:pt x="118" y="27"/>
                        <a:pt x="118" y="27"/>
                      </a:cubicBezTo>
                      <a:cubicBezTo>
                        <a:pt x="118" y="27"/>
                        <a:pt x="96" y="2"/>
                        <a:pt x="57" y="1"/>
                      </a:cubicBezTo>
                      <a:close/>
                      <a:moveTo>
                        <a:pt x="57" y="1"/>
                      </a:moveTo>
                      <a:cubicBezTo>
                        <a:pt x="57" y="1"/>
                        <a:pt x="57" y="1"/>
                        <a:pt x="57" y="1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315" name="Freeform 27"/>
                <p:cNvSpPr>
                  <a:spLocks noEditPoints="1"/>
                </p:cNvSpPr>
                <p:nvPr/>
              </p:nvSpPr>
              <p:spPr bwMode="auto">
                <a:xfrm>
                  <a:off x="1757363" y="525463"/>
                  <a:ext cx="69850" cy="39688"/>
                </a:xfrm>
                <a:custGeom>
                  <a:avLst/>
                  <a:gdLst/>
                  <a:ahLst/>
                  <a:cxnLst>
                    <a:cxn ang="0">
                      <a:pos x="60" y="6"/>
                    </a:cxn>
                    <a:cxn ang="0">
                      <a:pos x="0" y="25"/>
                    </a:cxn>
                    <a:cxn ang="0">
                      <a:pos x="54" y="62"/>
                    </a:cxn>
                    <a:cxn ang="0">
                      <a:pos x="118" y="39"/>
                    </a:cxn>
                    <a:cxn ang="0">
                      <a:pos x="60" y="6"/>
                    </a:cxn>
                    <a:cxn ang="0">
                      <a:pos x="60" y="6"/>
                    </a:cxn>
                    <a:cxn ang="0">
                      <a:pos x="60" y="6"/>
                    </a:cxn>
                  </a:cxnLst>
                  <a:rect l="0" t="0" r="r" b="b"/>
                  <a:pathLst>
                    <a:path w="118" h="67">
                      <a:moveTo>
                        <a:pt x="60" y="6"/>
                      </a:moveTo>
                      <a:cubicBezTo>
                        <a:pt x="22" y="0"/>
                        <a:pt x="0" y="25"/>
                        <a:pt x="0" y="25"/>
                      </a:cubicBezTo>
                      <a:cubicBezTo>
                        <a:pt x="0" y="25"/>
                        <a:pt x="17" y="56"/>
                        <a:pt x="54" y="62"/>
                      </a:cubicBezTo>
                      <a:cubicBezTo>
                        <a:pt x="92" y="67"/>
                        <a:pt x="118" y="39"/>
                        <a:pt x="118" y="39"/>
                      </a:cubicBezTo>
                      <a:cubicBezTo>
                        <a:pt x="118" y="39"/>
                        <a:pt x="98" y="11"/>
                        <a:pt x="60" y="6"/>
                      </a:cubicBezTo>
                      <a:close/>
                      <a:moveTo>
                        <a:pt x="60" y="6"/>
                      </a:moveTo>
                      <a:cubicBezTo>
                        <a:pt x="60" y="6"/>
                        <a:pt x="60" y="6"/>
                        <a:pt x="60" y="6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40316" name="Freeform 28"/>
                <p:cNvSpPr>
                  <a:spLocks noEditPoints="1"/>
                </p:cNvSpPr>
                <p:nvPr/>
              </p:nvSpPr>
              <p:spPr bwMode="auto">
                <a:xfrm>
                  <a:off x="1716089" y="368301"/>
                  <a:ext cx="184150" cy="176213"/>
                </a:xfrm>
                <a:custGeom>
                  <a:avLst/>
                  <a:gdLst/>
                  <a:ahLst/>
                  <a:cxnLst>
                    <a:cxn ang="0">
                      <a:pos x="303" y="0"/>
                    </a:cxn>
                    <a:cxn ang="0">
                      <a:pos x="285" y="1"/>
                    </a:cxn>
                    <a:cxn ang="0">
                      <a:pos x="0" y="272"/>
                    </a:cxn>
                    <a:cxn ang="0">
                      <a:pos x="5" y="290"/>
                    </a:cxn>
                    <a:cxn ang="0">
                      <a:pos x="303" y="0"/>
                    </a:cxn>
                    <a:cxn ang="0">
                      <a:pos x="303" y="0"/>
                    </a:cxn>
                    <a:cxn ang="0">
                      <a:pos x="303" y="0"/>
                    </a:cxn>
                  </a:cxnLst>
                  <a:rect l="0" t="0" r="r" b="b"/>
                  <a:pathLst>
                    <a:path w="307" h="290">
                      <a:moveTo>
                        <a:pt x="303" y="0"/>
                      </a:moveTo>
                      <a:cubicBezTo>
                        <a:pt x="285" y="1"/>
                        <a:pt x="285" y="1"/>
                        <a:pt x="285" y="1"/>
                      </a:cubicBezTo>
                      <a:cubicBezTo>
                        <a:pt x="285" y="8"/>
                        <a:pt x="287" y="188"/>
                        <a:pt x="0" y="272"/>
                      </a:cubicBezTo>
                      <a:cubicBezTo>
                        <a:pt x="5" y="290"/>
                        <a:pt x="5" y="290"/>
                        <a:pt x="5" y="290"/>
                      </a:cubicBezTo>
                      <a:cubicBezTo>
                        <a:pt x="307" y="202"/>
                        <a:pt x="303" y="2"/>
                        <a:pt x="303" y="0"/>
                      </a:cubicBezTo>
                      <a:close/>
                      <a:moveTo>
                        <a:pt x="303" y="0"/>
                      </a:moveTo>
                      <a:cubicBezTo>
                        <a:pt x="303" y="0"/>
                        <a:pt x="303" y="0"/>
                        <a:pt x="303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</p:grpSp>
        </p:grpSp>
      </p:grpSp>
      <p:pic>
        <p:nvPicPr>
          <p:cNvPr id="58" name="Picture 7"/>
          <p:cNvPicPr>
            <a:picLocks noChangeAspect="1"/>
          </p:cNvPicPr>
          <p:nvPr/>
        </p:nvPicPr>
        <p:blipFill rotWithShape="1">
          <a:blip r:embed="rId3"/>
          <a:srcRect b="44781"/>
          <a:stretch/>
        </p:blipFill>
        <p:spPr bwMode="auto">
          <a:xfrm>
            <a:off x="3066159" y="2694464"/>
            <a:ext cx="3112741" cy="159384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Footer Text"/>
          <p:cNvSpPr txBox="1"/>
          <p:nvPr/>
        </p:nvSpPr>
        <p:spPr>
          <a:xfrm>
            <a:off x="3154663" y="4995704"/>
            <a:ext cx="2760875" cy="18875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en-US" sz="2133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PICK UP CENTER</a:t>
            </a:r>
          </a:p>
          <a:p>
            <a:pPr algn="ctr"/>
            <a:r>
              <a:rPr lang="fi-FI" altLang="en-US" sz="2133" b="1" baseline="30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Bukit</a:t>
            </a:r>
            <a:r>
              <a:rPr lang="fi-FI" altLang="en-US" sz="2133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Golf </a:t>
            </a:r>
            <a:r>
              <a:rPr lang="fi-FI" altLang="en-US" sz="2133" b="1" baseline="30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Mediterania</a:t>
            </a:r>
            <a:endParaRPr lang="fi-FI" altLang="en-US" sz="2133" b="1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r-HR" altLang="en-US" sz="2133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Rukan Cordova Blok A No. 21 </a:t>
            </a:r>
          </a:p>
          <a:p>
            <a:pPr algn="ctr"/>
            <a:r>
              <a:rPr lang="fi-FI" altLang="en-US" sz="2133" baseline="30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Pantai</a:t>
            </a:r>
            <a:r>
              <a:rPr lang="fi-FI" altLang="en-US" sz="2133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altLang="en-US" sz="2133" baseline="30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Indah</a:t>
            </a:r>
            <a:r>
              <a:rPr lang="fi-FI" altLang="en-US" sz="2133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altLang="en-US" sz="2133" baseline="30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Kapuk</a:t>
            </a:r>
            <a:r>
              <a:rPr lang="fi-FI" altLang="en-US" sz="2133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s-ES_tradnl" altLang="en-US" sz="2133" baseline="30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Jakarta</a:t>
            </a:r>
            <a:r>
              <a:rPr lang="es-ES_tradnl" altLang="en-US" sz="2133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n-US" sz="2133" baseline="30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Utara</a:t>
            </a:r>
            <a:r>
              <a:rPr lang="es-ES_tradnl" altLang="en-US" sz="2133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Indonesia</a:t>
            </a:r>
          </a:p>
          <a:p>
            <a:pPr algn="ctr"/>
            <a:r>
              <a:rPr lang="en-US" altLang="en-US" sz="2133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: +62 21 56983415</a:t>
            </a:r>
          </a:p>
          <a:p>
            <a:pPr algn="ctr"/>
            <a:r>
              <a:rPr lang="en-US" altLang="en-US" sz="2133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: +62 21 56983414</a:t>
            </a:r>
            <a:endParaRPr lang="en-US" altLang="en-US" sz="2133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grpSp>
        <p:nvGrpSpPr>
          <p:cNvPr id="7" name="Group 22"/>
          <p:cNvGrpSpPr/>
          <p:nvPr/>
        </p:nvGrpSpPr>
        <p:grpSpPr>
          <a:xfrm>
            <a:off x="3097590" y="2097294"/>
            <a:ext cx="1011844" cy="813445"/>
            <a:chOff x="2955684" y="2110803"/>
            <a:chExt cx="1011844" cy="813445"/>
          </a:xfrm>
        </p:grpSpPr>
        <p:sp>
          <p:nvSpPr>
            <p:cNvPr id="57" name="Rectangular Callout 56"/>
            <p:cNvSpPr>
              <a:spLocks noChangeAspect="1"/>
            </p:cNvSpPr>
            <p:nvPr/>
          </p:nvSpPr>
          <p:spPr>
            <a:xfrm>
              <a:off x="2955684" y="2110803"/>
              <a:ext cx="1011844" cy="813445"/>
            </a:xfrm>
            <a:prstGeom prst="wedgeRectCallou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556" tIns="81277" rIns="162556" bIns="81277" rtlCol="0" anchor="ctr"/>
            <a:lstStyle/>
            <a:p>
              <a:pPr algn="ctr"/>
              <a:endParaRPr lang="en-US" sz="2400" dirty="0"/>
            </a:p>
          </p:txBody>
        </p:sp>
        <p:pic>
          <p:nvPicPr>
            <p:cNvPr id="4" name="Picture 3" descr="2b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0923" y="2159714"/>
              <a:ext cx="801367" cy="734052"/>
            </a:xfrm>
            <a:prstGeom prst="rect">
              <a:avLst/>
            </a:prstGeom>
          </p:spPr>
        </p:pic>
      </p:grpSp>
      <p:grpSp>
        <p:nvGrpSpPr>
          <p:cNvPr id="9" name="Group 29"/>
          <p:cNvGrpSpPr/>
          <p:nvPr/>
        </p:nvGrpSpPr>
        <p:grpSpPr>
          <a:xfrm>
            <a:off x="9042401" y="2095451"/>
            <a:ext cx="3157487" cy="4381570"/>
            <a:chOff x="9042401" y="2095450"/>
            <a:chExt cx="3157487" cy="4381574"/>
          </a:xfrm>
        </p:grpSpPr>
        <p:pic>
          <p:nvPicPr>
            <p:cNvPr id="22" name="Picture 21" descr="BIO_1087 edit.jpg"/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39" t="17719" r="6831" b="11296"/>
            <a:stretch/>
          </p:blipFill>
          <p:spPr>
            <a:xfrm>
              <a:off x="9220331" y="2732994"/>
              <a:ext cx="2979557" cy="1574014"/>
            </a:xfrm>
            <a:prstGeom prst="rect">
              <a:avLst/>
            </a:prstGeom>
          </p:spPr>
        </p:pic>
        <p:sp>
          <p:nvSpPr>
            <p:cNvPr id="67" name="Footer Text"/>
            <p:cNvSpPr txBox="1"/>
            <p:nvPr/>
          </p:nvSpPr>
          <p:spPr>
            <a:xfrm>
              <a:off x="9042401" y="5037975"/>
              <a:ext cx="3028499" cy="14390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1867" b="1" baseline="300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PT BIO ORGANIK NUSANTARA</a:t>
              </a:r>
            </a:p>
            <a:p>
              <a:pPr algn="ctr"/>
              <a:r>
                <a:rPr lang="ro-RO" sz="1600" b="1" baseline="300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Kelapa Gading</a:t>
              </a:r>
            </a:p>
            <a:p>
              <a:pPr algn="ctr">
                <a:lnSpc>
                  <a:spcPct val="70000"/>
                </a:lnSpc>
              </a:pPr>
              <a:r>
                <a:rPr lang="it-IT" sz="16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Ruko Graha Bulevard Blok C No.15,</a:t>
              </a:r>
            </a:p>
            <a:p>
              <a:pPr algn="ctr"/>
              <a:r>
                <a:rPr lang="it-IT" sz="1600" dirty="0" err="1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Jl</a:t>
              </a:r>
              <a:r>
                <a:rPr lang="it-IT" sz="16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. Boulevard Raya              Kelapa Gading</a:t>
              </a:r>
            </a:p>
            <a:p>
              <a:pPr algn="ctr"/>
              <a:r>
                <a:rPr lang="it-IT" sz="16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Jakarta </a:t>
              </a:r>
              <a:r>
                <a:rPr lang="it-IT" sz="1600" dirty="0" err="1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Utara</a:t>
              </a:r>
              <a:r>
                <a:rPr lang="it-IT" sz="16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, DKI Jakarta</a:t>
              </a:r>
            </a:p>
          </p:txBody>
        </p:sp>
        <p:sp>
          <p:nvSpPr>
            <p:cNvPr id="73" name="Rectangular Callout 72"/>
            <p:cNvSpPr>
              <a:spLocks noChangeAspect="1"/>
            </p:cNvSpPr>
            <p:nvPr/>
          </p:nvSpPr>
          <p:spPr>
            <a:xfrm>
              <a:off x="9255870" y="2095450"/>
              <a:ext cx="1011844" cy="813445"/>
            </a:xfrm>
            <a:prstGeom prst="wedgeRectCallout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556" tIns="81277" rIns="162556" bIns="81277"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10" name="Group 25"/>
            <p:cNvGrpSpPr/>
            <p:nvPr/>
          </p:nvGrpSpPr>
          <p:grpSpPr>
            <a:xfrm>
              <a:off x="9412636" y="2202174"/>
              <a:ext cx="690035" cy="552451"/>
              <a:chOff x="9327039" y="2202174"/>
              <a:chExt cx="690035" cy="552451"/>
            </a:xfrm>
          </p:grpSpPr>
          <p:sp>
            <p:nvSpPr>
              <p:cNvPr id="75" name="Freeform 5"/>
              <p:cNvSpPr>
                <a:spLocks noEditPoints="1"/>
              </p:cNvSpPr>
              <p:nvPr/>
            </p:nvSpPr>
            <p:spPr bwMode="auto">
              <a:xfrm>
                <a:off x="9327039" y="2473107"/>
                <a:ext cx="76200" cy="74084"/>
              </a:xfrm>
              <a:custGeom>
                <a:avLst/>
                <a:gdLst/>
                <a:ahLst/>
                <a:cxnLst>
                  <a:cxn ang="0">
                    <a:pos x="88" y="88"/>
                  </a:cxn>
                  <a:cxn ang="0">
                    <a:pos x="69" y="28"/>
                  </a:cxn>
                  <a:cxn ang="0">
                    <a:pos x="8" y="0"/>
                  </a:cxn>
                  <a:cxn ang="0">
                    <a:pos x="26" y="65"/>
                  </a:cxn>
                  <a:cxn ang="0">
                    <a:pos x="88" y="88"/>
                  </a:cxn>
                  <a:cxn ang="0">
                    <a:pos x="88" y="88"/>
                  </a:cxn>
                  <a:cxn ang="0">
                    <a:pos x="88" y="88"/>
                  </a:cxn>
                </a:cxnLst>
                <a:rect l="0" t="0" r="r" b="b"/>
                <a:pathLst>
                  <a:path w="95" h="92">
                    <a:moveTo>
                      <a:pt x="88" y="88"/>
                    </a:moveTo>
                    <a:cubicBezTo>
                      <a:pt x="88" y="88"/>
                      <a:pt x="95" y="56"/>
                      <a:pt x="69" y="28"/>
                    </a:cubicBezTo>
                    <a:cubicBezTo>
                      <a:pt x="42" y="0"/>
                      <a:pt x="8" y="0"/>
                      <a:pt x="8" y="0"/>
                    </a:cubicBezTo>
                    <a:cubicBezTo>
                      <a:pt x="8" y="0"/>
                      <a:pt x="0" y="38"/>
                      <a:pt x="26" y="65"/>
                    </a:cubicBezTo>
                    <a:cubicBezTo>
                      <a:pt x="52" y="92"/>
                      <a:pt x="88" y="88"/>
                      <a:pt x="88" y="88"/>
                    </a:cubicBezTo>
                    <a:close/>
                    <a:moveTo>
                      <a:pt x="88" y="88"/>
                    </a:moveTo>
                    <a:cubicBezTo>
                      <a:pt x="88" y="88"/>
                      <a:pt x="88" y="88"/>
                      <a:pt x="88" y="8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7" name="Freeform 7"/>
              <p:cNvSpPr>
                <a:spLocks noEditPoints="1"/>
              </p:cNvSpPr>
              <p:nvPr/>
            </p:nvSpPr>
            <p:spPr bwMode="auto">
              <a:xfrm>
                <a:off x="9464623" y="2202174"/>
                <a:ext cx="414867" cy="239184"/>
              </a:xfrm>
              <a:custGeom>
                <a:avLst/>
                <a:gdLst/>
                <a:ahLst/>
                <a:cxnLst>
                  <a:cxn ang="0">
                    <a:pos x="55" y="296"/>
                  </a:cxn>
                  <a:cxn ang="0">
                    <a:pos x="51" y="260"/>
                  </a:cxn>
                  <a:cxn ang="0">
                    <a:pos x="257" y="52"/>
                  </a:cxn>
                  <a:cxn ang="0">
                    <a:pos x="257" y="52"/>
                  </a:cxn>
                  <a:cxn ang="0">
                    <a:pos x="464" y="260"/>
                  </a:cxn>
                  <a:cxn ang="0">
                    <a:pos x="461" y="297"/>
                  </a:cxn>
                  <a:cxn ang="0">
                    <a:pos x="513" y="297"/>
                  </a:cxn>
                  <a:cxn ang="0">
                    <a:pos x="516" y="260"/>
                  </a:cxn>
                  <a:cxn ang="0">
                    <a:pos x="258" y="0"/>
                  </a:cxn>
                  <a:cxn ang="0">
                    <a:pos x="258" y="0"/>
                  </a:cxn>
                  <a:cxn ang="0">
                    <a:pos x="0" y="260"/>
                  </a:cxn>
                  <a:cxn ang="0">
                    <a:pos x="3" y="296"/>
                  </a:cxn>
                  <a:cxn ang="0">
                    <a:pos x="55" y="296"/>
                  </a:cxn>
                  <a:cxn ang="0">
                    <a:pos x="55" y="296"/>
                  </a:cxn>
                  <a:cxn ang="0">
                    <a:pos x="55" y="296"/>
                  </a:cxn>
                </a:cxnLst>
                <a:rect l="0" t="0" r="r" b="b"/>
                <a:pathLst>
                  <a:path w="516" h="297">
                    <a:moveTo>
                      <a:pt x="55" y="296"/>
                    </a:moveTo>
                    <a:cubicBezTo>
                      <a:pt x="53" y="284"/>
                      <a:pt x="51" y="272"/>
                      <a:pt x="51" y="260"/>
                    </a:cubicBezTo>
                    <a:cubicBezTo>
                      <a:pt x="51" y="146"/>
                      <a:pt x="144" y="53"/>
                      <a:pt x="257" y="52"/>
                    </a:cubicBezTo>
                    <a:cubicBezTo>
                      <a:pt x="257" y="52"/>
                      <a:pt x="257" y="52"/>
                      <a:pt x="257" y="52"/>
                    </a:cubicBezTo>
                    <a:cubicBezTo>
                      <a:pt x="371" y="53"/>
                      <a:pt x="464" y="146"/>
                      <a:pt x="464" y="260"/>
                    </a:cubicBezTo>
                    <a:cubicBezTo>
                      <a:pt x="464" y="272"/>
                      <a:pt x="463" y="285"/>
                      <a:pt x="461" y="297"/>
                    </a:cubicBezTo>
                    <a:cubicBezTo>
                      <a:pt x="513" y="297"/>
                      <a:pt x="513" y="297"/>
                      <a:pt x="513" y="297"/>
                    </a:cubicBezTo>
                    <a:cubicBezTo>
                      <a:pt x="514" y="284"/>
                      <a:pt x="516" y="272"/>
                      <a:pt x="516" y="260"/>
                    </a:cubicBezTo>
                    <a:cubicBezTo>
                      <a:pt x="516" y="117"/>
                      <a:pt x="400" y="1"/>
                      <a:pt x="258" y="0"/>
                    </a:cubicBezTo>
                    <a:cubicBezTo>
                      <a:pt x="258" y="0"/>
                      <a:pt x="258" y="0"/>
                      <a:pt x="258" y="0"/>
                    </a:cubicBezTo>
                    <a:cubicBezTo>
                      <a:pt x="115" y="1"/>
                      <a:pt x="0" y="117"/>
                      <a:pt x="0" y="260"/>
                    </a:cubicBezTo>
                    <a:cubicBezTo>
                      <a:pt x="0" y="272"/>
                      <a:pt x="1" y="284"/>
                      <a:pt x="3" y="296"/>
                    </a:cubicBezTo>
                    <a:lnTo>
                      <a:pt x="55" y="296"/>
                    </a:lnTo>
                    <a:close/>
                    <a:moveTo>
                      <a:pt x="55" y="296"/>
                    </a:moveTo>
                    <a:cubicBezTo>
                      <a:pt x="55" y="296"/>
                      <a:pt x="55" y="296"/>
                      <a:pt x="55" y="296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8" name="Freeform 8"/>
              <p:cNvSpPr>
                <a:spLocks noEditPoints="1"/>
              </p:cNvSpPr>
              <p:nvPr/>
            </p:nvSpPr>
            <p:spPr bwMode="auto">
              <a:xfrm>
                <a:off x="9424407" y="2445591"/>
                <a:ext cx="52917" cy="93133"/>
              </a:xfrm>
              <a:custGeom>
                <a:avLst/>
                <a:gdLst/>
                <a:ahLst/>
                <a:cxnLst>
                  <a:cxn ang="0">
                    <a:pos x="25" y="118"/>
                  </a:cxn>
                  <a:cxn ang="0">
                    <a:pos x="62" y="64"/>
                  </a:cxn>
                  <a:cxn ang="0">
                    <a:pos x="39" y="0"/>
                  </a:cxn>
                  <a:cxn ang="0">
                    <a:pos x="6" y="58"/>
                  </a:cxn>
                  <a:cxn ang="0">
                    <a:pos x="25" y="118"/>
                  </a:cxn>
                  <a:cxn ang="0">
                    <a:pos x="25" y="118"/>
                  </a:cxn>
                  <a:cxn ang="0">
                    <a:pos x="25" y="118"/>
                  </a:cxn>
                </a:cxnLst>
                <a:rect l="0" t="0" r="r" b="b"/>
                <a:pathLst>
                  <a:path w="68" h="118">
                    <a:moveTo>
                      <a:pt x="25" y="118"/>
                    </a:moveTo>
                    <a:cubicBezTo>
                      <a:pt x="25" y="118"/>
                      <a:pt x="57" y="101"/>
                      <a:pt x="62" y="64"/>
                    </a:cubicBezTo>
                    <a:cubicBezTo>
                      <a:pt x="68" y="26"/>
                      <a:pt x="39" y="0"/>
                      <a:pt x="39" y="0"/>
                    </a:cubicBezTo>
                    <a:cubicBezTo>
                      <a:pt x="39" y="0"/>
                      <a:pt x="12" y="20"/>
                      <a:pt x="6" y="58"/>
                    </a:cubicBezTo>
                    <a:cubicBezTo>
                      <a:pt x="0" y="96"/>
                      <a:pt x="25" y="118"/>
                      <a:pt x="25" y="118"/>
                    </a:cubicBezTo>
                    <a:close/>
                    <a:moveTo>
                      <a:pt x="25" y="118"/>
                    </a:moveTo>
                    <a:cubicBezTo>
                      <a:pt x="25" y="118"/>
                      <a:pt x="25" y="118"/>
                      <a:pt x="25" y="11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9" name="Freeform 9"/>
              <p:cNvSpPr>
                <a:spLocks noEditPoints="1"/>
              </p:cNvSpPr>
              <p:nvPr/>
            </p:nvSpPr>
            <p:spPr bwMode="auto">
              <a:xfrm>
                <a:off x="9460390" y="2519674"/>
                <a:ext cx="46567" cy="95251"/>
              </a:xfrm>
              <a:custGeom>
                <a:avLst/>
                <a:gdLst/>
                <a:ahLst/>
                <a:cxnLst>
                  <a:cxn ang="0">
                    <a:pos x="1" y="62"/>
                  </a:cxn>
                  <a:cxn ang="0">
                    <a:pos x="28" y="118"/>
                  </a:cxn>
                  <a:cxn ang="0">
                    <a:pos x="57" y="60"/>
                  </a:cxn>
                  <a:cxn ang="0">
                    <a:pos x="26" y="0"/>
                  </a:cxn>
                  <a:cxn ang="0">
                    <a:pos x="1" y="62"/>
                  </a:cxn>
                  <a:cxn ang="0">
                    <a:pos x="1" y="62"/>
                  </a:cxn>
                  <a:cxn ang="0">
                    <a:pos x="1" y="62"/>
                  </a:cxn>
                </a:cxnLst>
                <a:rect l="0" t="0" r="r" b="b"/>
                <a:pathLst>
                  <a:path w="58" h="118">
                    <a:moveTo>
                      <a:pt x="1" y="62"/>
                    </a:moveTo>
                    <a:cubicBezTo>
                      <a:pt x="0" y="100"/>
                      <a:pt x="28" y="118"/>
                      <a:pt x="28" y="118"/>
                    </a:cubicBezTo>
                    <a:cubicBezTo>
                      <a:pt x="28" y="118"/>
                      <a:pt x="57" y="97"/>
                      <a:pt x="57" y="60"/>
                    </a:cubicBezTo>
                    <a:cubicBezTo>
                      <a:pt x="58" y="22"/>
                      <a:pt x="26" y="0"/>
                      <a:pt x="26" y="0"/>
                    </a:cubicBezTo>
                    <a:cubicBezTo>
                      <a:pt x="26" y="0"/>
                      <a:pt x="2" y="23"/>
                      <a:pt x="1" y="62"/>
                    </a:cubicBezTo>
                    <a:close/>
                    <a:moveTo>
                      <a:pt x="1" y="62"/>
                    </a:moveTo>
                    <a:cubicBezTo>
                      <a:pt x="1" y="62"/>
                      <a:pt x="1" y="62"/>
                      <a:pt x="1" y="6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80" name="Freeform 10"/>
              <p:cNvSpPr>
                <a:spLocks noEditPoints="1"/>
              </p:cNvSpPr>
              <p:nvPr/>
            </p:nvSpPr>
            <p:spPr bwMode="auto">
              <a:xfrm>
                <a:off x="9511190" y="2564125"/>
                <a:ext cx="48684" cy="93133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3" y="64"/>
                  </a:cxn>
                  <a:cxn ang="0">
                    <a:pos x="36" y="118"/>
                  </a:cxn>
                  <a:cxn ang="0">
                    <a:pos x="59" y="57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62" h="118">
                    <a:moveTo>
                      <a:pt x="23" y="0"/>
                    </a:moveTo>
                    <a:cubicBezTo>
                      <a:pt x="23" y="0"/>
                      <a:pt x="0" y="26"/>
                      <a:pt x="3" y="64"/>
                    </a:cubicBezTo>
                    <a:cubicBezTo>
                      <a:pt x="6" y="103"/>
                      <a:pt x="36" y="118"/>
                      <a:pt x="36" y="118"/>
                    </a:cubicBezTo>
                    <a:cubicBezTo>
                      <a:pt x="36" y="118"/>
                      <a:pt x="62" y="94"/>
                      <a:pt x="59" y="57"/>
                    </a:cubicBezTo>
                    <a:cubicBezTo>
                      <a:pt x="56" y="19"/>
                      <a:pt x="23" y="0"/>
                      <a:pt x="23" y="0"/>
                    </a:cubicBezTo>
                    <a:close/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81" name="Freeform 11"/>
              <p:cNvSpPr>
                <a:spLocks noEditPoints="1"/>
              </p:cNvSpPr>
              <p:nvPr/>
            </p:nvSpPr>
            <p:spPr bwMode="auto">
              <a:xfrm>
                <a:off x="9561990" y="2608574"/>
                <a:ext cx="63500" cy="86784"/>
              </a:xfrm>
              <a:custGeom>
                <a:avLst/>
                <a:gdLst/>
                <a:ahLst/>
                <a:cxnLst>
                  <a:cxn ang="0">
                    <a:pos x="60" y="108"/>
                  </a:cxn>
                  <a:cxn ang="0">
                    <a:pos x="65" y="43"/>
                  </a:cxn>
                  <a:cxn ang="0">
                    <a:pos x="14" y="0"/>
                  </a:cxn>
                  <a:cxn ang="0">
                    <a:pos x="14" y="66"/>
                  </a:cxn>
                  <a:cxn ang="0">
                    <a:pos x="60" y="108"/>
                  </a:cxn>
                  <a:cxn ang="0">
                    <a:pos x="60" y="108"/>
                  </a:cxn>
                  <a:cxn ang="0">
                    <a:pos x="60" y="108"/>
                  </a:cxn>
                </a:cxnLst>
                <a:rect l="0" t="0" r="r" b="b"/>
                <a:pathLst>
                  <a:path w="79" h="108">
                    <a:moveTo>
                      <a:pt x="60" y="108"/>
                    </a:moveTo>
                    <a:cubicBezTo>
                      <a:pt x="60" y="108"/>
                      <a:pt x="79" y="78"/>
                      <a:pt x="65" y="43"/>
                    </a:cubicBezTo>
                    <a:cubicBezTo>
                      <a:pt x="52" y="8"/>
                      <a:pt x="14" y="0"/>
                      <a:pt x="14" y="0"/>
                    </a:cubicBezTo>
                    <a:cubicBezTo>
                      <a:pt x="14" y="0"/>
                      <a:pt x="0" y="30"/>
                      <a:pt x="14" y="66"/>
                    </a:cubicBezTo>
                    <a:cubicBezTo>
                      <a:pt x="28" y="102"/>
                      <a:pt x="60" y="108"/>
                      <a:pt x="60" y="108"/>
                    </a:cubicBezTo>
                    <a:close/>
                    <a:moveTo>
                      <a:pt x="60" y="108"/>
                    </a:moveTo>
                    <a:cubicBezTo>
                      <a:pt x="60" y="108"/>
                      <a:pt x="60" y="108"/>
                      <a:pt x="60" y="10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82" name="Freeform 12"/>
              <p:cNvSpPr>
                <a:spLocks noEditPoints="1"/>
              </p:cNvSpPr>
              <p:nvPr/>
            </p:nvSpPr>
            <p:spPr bwMode="auto">
              <a:xfrm>
                <a:off x="9371490" y="2384207"/>
                <a:ext cx="55033" cy="95251"/>
              </a:xfrm>
              <a:custGeom>
                <a:avLst/>
                <a:gdLst/>
                <a:ahLst/>
                <a:cxnLst>
                  <a:cxn ang="0">
                    <a:pos x="45" y="117"/>
                  </a:cxn>
                  <a:cxn ang="0">
                    <a:pos x="63" y="56"/>
                  </a:cxn>
                  <a:cxn ang="0">
                    <a:pos x="28" y="0"/>
                  </a:cxn>
                  <a:cxn ang="0">
                    <a:pos x="7" y="64"/>
                  </a:cxn>
                  <a:cxn ang="0">
                    <a:pos x="45" y="117"/>
                  </a:cxn>
                  <a:cxn ang="0">
                    <a:pos x="45" y="117"/>
                  </a:cxn>
                  <a:cxn ang="0">
                    <a:pos x="45" y="117"/>
                  </a:cxn>
                </a:cxnLst>
                <a:rect l="0" t="0" r="r" b="b"/>
                <a:pathLst>
                  <a:path w="70" h="117">
                    <a:moveTo>
                      <a:pt x="45" y="117"/>
                    </a:moveTo>
                    <a:cubicBezTo>
                      <a:pt x="45" y="117"/>
                      <a:pt x="70" y="94"/>
                      <a:pt x="63" y="56"/>
                    </a:cubicBezTo>
                    <a:cubicBezTo>
                      <a:pt x="56" y="18"/>
                      <a:pt x="28" y="0"/>
                      <a:pt x="28" y="0"/>
                    </a:cubicBezTo>
                    <a:cubicBezTo>
                      <a:pt x="28" y="0"/>
                      <a:pt x="0" y="26"/>
                      <a:pt x="7" y="64"/>
                    </a:cubicBezTo>
                    <a:cubicBezTo>
                      <a:pt x="13" y="101"/>
                      <a:pt x="45" y="117"/>
                      <a:pt x="45" y="117"/>
                    </a:cubicBezTo>
                    <a:close/>
                    <a:moveTo>
                      <a:pt x="45" y="117"/>
                    </a:moveTo>
                    <a:cubicBezTo>
                      <a:pt x="45" y="117"/>
                      <a:pt x="45" y="117"/>
                      <a:pt x="45" y="117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83" name="Freeform 13"/>
              <p:cNvSpPr>
                <a:spLocks noEditPoints="1"/>
              </p:cNvSpPr>
              <p:nvPr/>
            </p:nvSpPr>
            <p:spPr bwMode="auto">
              <a:xfrm>
                <a:off x="9341856" y="2547192"/>
                <a:ext cx="80433" cy="67733"/>
              </a:xfrm>
              <a:custGeom>
                <a:avLst/>
                <a:gdLst/>
                <a:ahLst/>
                <a:cxnLst>
                  <a:cxn ang="0">
                    <a:pos x="102" y="70"/>
                  </a:cxn>
                  <a:cxn ang="0">
                    <a:pos x="66" y="18"/>
                  </a:cxn>
                  <a:cxn ang="0">
                    <a:pos x="0" y="9"/>
                  </a:cxn>
                  <a:cxn ang="0">
                    <a:pos x="37" y="66"/>
                  </a:cxn>
                  <a:cxn ang="0">
                    <a:pos x="102" y="70"/>
                  </a:cxn>
                  <a:cxn ang="0">
                    <a:pos x="102" y="70"/>
                  </a:cxn>
                  <a:cxn ang="0">
                    <a:pos x="102" y="70"/>
                  </a:cxn>
                </a:cxnLst>
                <a:rect l="0" t="0" r="r" b="b"/>
                <a:pathLst>
                  <a:path w="102" h="84">
                    <a:moveTo>
                      <a:pt x="102" y="70"/>
                    </a:moveTo>
                    <a:cubicBezTo>
                      <a:pt x="102" y="70"/>
                      <a:pt x="100" y="37"/>
                      <a:pt x="66" y="18"/>
                    </a:cubicBezTo>
                    <a:cubicBezTo>
                      <a:pt x="32" y="0"/>
                      <a:pt x="0" y="9"/>
                      <a:pt x="0" y="9"/>
                    </a:cubicBezTo>
                    <a:cubicBezTo>
                      <a:pt x="0" y="9"/>
                      <a:pt x="4" y="48"/>
                      <a:pt x="37" y="66"/>
                    </a:cubicBezTo>
                    <a:cubicBezTo>
                      <a:pt x="70" y="84"/>
                      <a:pt x="102" y="70"/>
                      <a:pt x="102" y="70"/>
                    </a:cubicBezTo>
                    <a:close/>
                    <a:moveTo>
                      <a:pt x="102" y="70"/>
                    </a:moveTo>
                    <a:cubicBezTo>
                      <a:pt x="102" y="70"/>
                      <a:pt x="102" y="70"/>
                      <a:pt x="102" y="7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84" name="Freeform 14"/>
              <p:cNvSpPr>
                <a:spLocks noEditPoints="1"/>
              </p:cNvSpPr>
              <p:nvPr/>
            </p:nvSpPr>
            <p:spPr bwMode="auto">
              <a:xfrm>
                <a:off x="9379956" y="2612808"/>
                <a:ext cx="88900" cy="59267"/>
              </a:xfrm>
              <a:custGeom>
                <a:avLst/>
                <a:gdLst/>
                <a:ahLst/>
                <a:cxnLst>
                  <a:cxn ang="0">
                    <a:pos x="112" y="53"/>
                  </a:cxn>
                  <a:cxn ang="0">
                    <a:pos x="66" y="10"/>
                  </a:cxn>
                  <a:cxn ang="0">
                    <a:pos x="0" y="16"/>
                  </a:cxn>
                  <a:cxn ang="0">
                    <a:pos x="48" y="64"/>
                  </a:cxn>
                  <a:cxn ang="0">
                    <a:pos x="112" y="53"/>
                  </a:cxn>
                  <a:cxn ang="0">
                    <a:pos x="112" y="53"/>
                  </a:cxn>
                  <a:cxn ang="0">
                    <a:pos x="112" y="53"/>
                  </a:cxn>
                </a:cxnLst>
                <a:rect l="0" t="0" r="r" b="b"/>
                <a:pathLst>
                  <a:path w="112" h="74">
                    <a:moveTo>
                      <a:pt x="112" y="53"/>
                    </a:moveTo>
                    <a:cubicBezTo>
                      <a:pt x="112" y="53"/>
                      <a:pt x="103" y="21"/>
                      <a:pt x="66" y="10"/>
                    </a:cubicBezTo>
                    <a:cubicBezTo>
                      <a:pt x="29" y="0"/>
                      <a:pt x="0" y="16"/>
                      <a:pt x="0" y="16"/>
                    </a:cubicBezTo>
                    <a:cubicBezTo>
                      <a:pt x="0" y="16"/>
                      <a:pt x="12" y="53"/>
                      <a:pt x="48" y="64"/>
                    </a:cubicBezTo>
                    <a:cubicBezTo>
                      <a:pt x="84" y="74"/>
                      <a:pt x="112" y="53"/>
                      <a:pt x="112" y="53"/>
                    </a:cubicBezTo>
                    <a:close/>
                    <a:moveTo>
                      <a:pt x="112" y="53"/>
                    </a:moveTo>
                    <a:cubicBezTo>
                      <a:pt x="112" y="53"/>
                      <a:pt x="112" y="53"/>
                      <a:pt x="112" y="53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85" name="Freeform 15"/>
              <p:cNvSpPr>
                <a:spLocks noEditPoints="1"/>
              </p:cNvSpPr>
              <p:nvPr/>
            </p:nvSpPr>
            <p:spPr bwMode="auto">
              <a:xfrm>
                <a:off x="9426523" y="2669958"/>
                <a:ext cx="93133" cy="46567"/>
              </a:xfrm>
              <a:custGeom>
                <a:avLst/>
                <a:gdLst/>
                <a:ahLst/>
                <a:cxnLst>
                  <a:cxn ang="0">
                    <a:pos x="118" y="27"/>
                  </a:cxn>
                  <a:cxn ang="0">
                    <a:pos x="61" y="1"/>
                  </a:cxn>
                  <a:cxn ang="0">
                    <a:pos x="0" y="27"/>
                  </a:cxn>
                  <a:cxn ang="0">
                    <a:pos x="60" y="57"/>
                  </a:cxn>
                  <a:cxn ang="0">
                    <a:pos x="118" y="27"/>
                  </a:cxn>
                  <a:cxn ang="0">
                    <a:pos x="118" y="27"/>
                  </a:cxn>
                  <a:cxn ang="0">
                    <a:pos x="118" y="27"/>
                  </a:cxn>
                </a:cxnLst>
                <a:rect l="0" t="0" r="r" b="b"/>
                <a:pathLst>
                  <a:path w="118" h="58">
                    <a:moveTo>
                      <a:pt x="118" y="27"/>
                    </a:moveTo>
                    <a:cubicBezTo>
                      <a:pt x="118" y="27"/>
                      <a:pt x="100" y="0"/>
                      <a:pt x="61" y="1"/>
                    </a:cubicBezTo>
                    <a:cubicBezTo>
                      <a:pt x="23" y="2"/>
                      <a:pt x="0" y="27"/>
                      <a:pt x="0" y="27"/>
                    </a:cubicBezTo>
                    <a:cubicBezTo>
                      <a:pt x="0" y="27"/>
                      <a:pt x="22" y="58"/>
                      <a:pt x="60" y="57"/>
                    </a:cubicBezTo>
                    <a:cubicBezTo>
                      <a:pt x="98" y="56"/>
                      <a:pt x="118" y="27"/>
                      <a:pt x="118" y="27"/>
                    </a:cubicBezTo>
                    <a:close/>
                    <a:moveTo>
                      <a:pt x="118" y="27"/>
                    </a:moveTo>
                    <a:cubicBezTo>
                      <a:pt x="118" y="27"/>
                      <a:pt x="118" y="27"/>
                      <a:pt x="118" y="27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86" name="Freeform 16"/>
              <p:cNvSpPr>
                <a:spLocks noEditPoints="1"/>
              </p:cNvSpPr>
              <p:nvPr/>
            </p:nvSpPr>
            <p:spPr bwMode="auto">
              <a:xfrm>
                <a:off x="9496374" y="2701708"/>
                <a:ext cx="93133" cy="52917"/>
              </a:xfrm>
              <a:custGeom>
                <a:avLst/>
                <a:gdLst/>
                <a:ahLst/>
                <a:cxnLst>
                  <a:cxn ang="0">
                    <a:pos x="57" y="5"/>
                  </a:cxn>
                  <a:cxn ang="0">
                    <a:pos x="0" y="39"/>
                  </a:cxn>
                  <a:cxn ang="0">
                    <a:pos x="63" y="62"/>
                  </a:cxn>
                  <a:cxn ang="0">
                    <a:pos x="117" y="25"/>
                  </a:cxn>
                  <a:cxn ang="0">
                    <a:pos x="57" y="5"/>
                  </a:cxn>
                  <a:cxn ang="0">
                    <a:pos x="57" y="5"/>
                  </a:cxn>
                  <a:cxn ang="0">
                    <a:pos x="57" y="5"/>
                  </a:cxn>
                </a:cxnLst>
                <a:rect l="0" t="0" r="r" b="b"/>
                <a:pathLst>
                  <a:path w="117" h="67">
                    <a:moveTo>
                      <a:pt x="57" y="5"/>
                    </a:moveTo>
                    <a:cubicBezTo>
                      <a:pt x="19" y="11"/>
                      <a:pt x="0" y="39"/>
                      <a:pt x="0" y="39"/>
                    </a:cubicBezTo>
                    <a:cubicBezTo>
                      <a:pt x="0" y="39"/>
                      <a:pt x="26" y="67"/>
                      <a:pt x="63" y="62"/>
                    </a:cubicBezTo>
                    <a:cubicBezTo>
                      <a:pt x="100" y="56"/>
                      <a:pt x="117" y="25"/>
                      <a:pt x="117" y="25"/>
                    </a:cubicBezTo>
                    <a:cubicBezTo>
                      <a:pt x="117" y="25"/>
                      <a:pt x="96" y="0"/>
                      <a:pt x="57" y="5"/>
                    </a:cubicBezTo>
                    <a:close/>
                    <a:moveTo>
                      <a:pt x="57" y="5"/>
                    </a:moveTo>
                    <a:cubicBezTo>
                      <a:pt x="57" y="5"/>
                      <a:pt x="57" y="5"/>
                      <a:pt x="57" y="5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88" name="Freeform 17"/>
              <p:cNvSpPr>
                <a:spLocks noEditPoints="1"/>
              </p:cNvSpPr>
              <p:nvPr/>
            </p:nvSpPr>
            <p:spPr bwMode="auto">
              <a:xfrm>
                <a:off x="9399007" y="2492158"/>
                <a:ext cx="245533" cy="234951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3" y="0"/>
                  </a:cxn>
                  <a:cxn ang="0">
                    <a:pos x="301" y="290"/>
                  </a:cxn>
                  <a:cxn ang="0">
                    <a:pos x="306" y="272"/>
                  </a:cxn>
                  <a:cxn ang="0">
                    <a:pos x="22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06" h="290">
                    <a:moveTo>
                      <a:pt x="22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0" y="201"/>
                      <a:pt x="301" y="290"/>
                    </a:cubicBezTo>
                    <a:cubicBezTo>
                      <a:pt x="306" y="272"/>
                      <a:pt x="306" y="272"/>
                      <a:pt x="306" y="272"/>
                    </a:cubicBezTo>
                    <a:cubicBezTo>
                      <a:pt x="19" y="188"/>
                      <a:pt x="22" y="8"/>
                      <a:pt x="22" y="0"/>
                    </a:cubicBezTo>
                    <a:close/>
                    <a:moveTo>
                      <a:pt x="22" y="0"/>
                    </a:move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89" name="Freeform 18"/>
              <p:cNvSpPr>
                <a:spLocks noEditPoints="1"/>
              </p:cNvSpPr>
              <p:nvPr/>
            </p:nvSpPr>
            <p:spPr bwMode="auto">
              <a:xfrm>
                <a:off x="9940874" y="2475225"/>
                <a:ext cx="76200" cy="71967"/>
              </a:xfrm>
              <a:custGeom>
                <a:avLst/>
                <a:gdLst/>
                <a:ahLst/>
                <a:cxnLst>
                  <a:cxn ang="0">
                    <a:pos x="8" y="87"/>
                  </a:cxn>
                  <a:cxn ang="0">
                    <a:pos x="69" y="64"/>
                  </a:cxn>
                  <a:cxn ang="0">
                    <a:pos x="87" y="0"/>
                  </a:cxn>
                  <a:cxn ang="0">
                    <a:pos x="27" y="27"/>
                  </a:cxn>
                  <a:cxn ang="0">
                    <a:pos x="8" y="87"/>
                  </a:cxn>
                  <a:cxn ang="0">
                    <a:pos x="8" y="87"/>
                  </a:cxn>
                  <a:cxn ang="0">
                    <a:pos x="8" y="87"/>
                  </a:cxn>
                </a:cxnLst>
                <a:rect l="0" t="0" r="r" b="b"/>
                <a:pathLst>
                  <a:path w="95" h="91">
                    <a:moveTo>
                      <a:pt x="8" y="87"/>
                    </a:moveTo>
                    <a:cubicBezTo>
                      <a:pt x="8" y="87"/>
                      <a:pt x="43" y="91"/>
                      <a:pt x="69" y="64"/>
                    </a:cubicBezTo>
                    <a:cubicBezTo>
                      <a:pt x="95" y="37"/>
                      <a:pt x="87" y="0"/>
                      <a:pt x="87" y="0"/>
                    </a:cubicBezTo>
                    <a:cubicBezTo>
                      <a:pt x="87" y="0"/>
                      <a:pt x="54" y="0"/>
                      <a:pt x="27" y="27"/>
                    </a:cubicBezTo>
                    <a:cubicBezTo>
                      <a:pt x="0" y="55"/>
                      <a:pt x="8" y="87"/>
                      <a:pt x="8" y="87"/>
                    </a:cubicBezTo>
                    <a:close/>
                    <a:moveTo>
                      <a:pt x="8" y="87"/>
                    </a:moveTo>
                    <a:cubicBezTo>
                      <a:pt x="8" y="87"/>
                      <a:pt x="8" y="87"/>
                      <a:pt x="8" y="87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90" name="Freeform 19"/>
              <p:cNvSpPr>
                <a:spLocks noEditPoints="1"/>
              </p:cNvSpPr>
              <p:nvPr/>
            </p:nvSpPr>
            <p:spPr bwMode="auto">
              <a:xfrm>
                <a:off x="9864674" y="2445591"/>
                <a:ext cx="55033" cy="93133"/>
              </a:xfrm>
              <a:custGeom>
                <a:avLst/>
                <a:gdLst/>
                <a:ahLst/>
                <a:cxnLst>
                  <a:cxn ang="0">
                    <a:pos x="6" y="64"/>
                  </a:cxn>
                  <a:cxn ang="0">
                    <a:pos x="43" y="118"/>
                  </a:cxn>
                  <a:cxn ang="0">
                    <a:pos x="62" y="58"/>
                  </a:cxn>
                  <a:cxn ang="0">
                    <a:pos x="29" y="0"/>
                  </a:cxn>
                  <a:cxn ang="0">
                    <a:pos x="6" y="64"/>
                  </a:cxn>
                  <a:cxn ang="0">
                    <a:pos x="6" y="64"/>
                  </a:cxn>
                  <a:cxn ang="0">
                    <a:pos x="6" y="64"/>
                  </a:cxn>
                </a:cxnLst>
                <a:rect l="0" t="0" r="r" b="b"/>
                <a:pathLst>
                  <a:path w="68" h="118">
                    <a:moveTo>
                      <a:pt x="6" y="64"/>
                    </a:moveTo>
                    <a:cubicBezTo>
                      <a:pt x="12" y="101"/>
                      <a:pt x="43" y="118"/>
                      <a:pt x="43" y="118"/>
                    </a:cubicBezTo>
                    <a:cubicBezTo>
                      <a:pt x="43" y="118"/>
                      <a:pt x="68" y="96"/>
                      <a:pt x="62" y="58"/>
                    </a:cubicBezTo>
                    <a:cubicBezTo>
                      <a:pt x="56" y="20"/>
                      <a:pt x="29" y="0"/>
                      <a:pt x="29" y="0"/>
                    </a:cubicBezTo>
                    <a:cubicBezTo>
                      <a:pt x="29" y="0"/>
                      <a:pt x="0" y="26"/>
                      <a:pt x="6" y="64"/>
                    </a:cubicBezTo>
                    <a:close/>
                    <a:moveTo>
                      <a:pt x="6" y="64"/>
                    </a:moveTo>
                    <a:cubicBezTo>
                      <a:pt x="6" y="64"/>
                      <a:pt x="6" y="64"/>
                      <a:pt x="6" y="64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91" name="Freeform 20"/>
              <p:cNvSpPr>
                <a:spLocks noEditPoints="1"/>
              </p:cNvSpPr>
              <p:nvPr/>
            </p:nvSpPr>
            <p:spPr bwMode="auto">
              <a:xfrm>
                <a:off x="9837157" y="2519674"/>
                <a:ext cx="46567" cy="95251"/>
              </a:xfrm>
              <a:custGeom>
                <a:avLst/>
                <a:gdLst/>
                <a:ahLst/>
                <a:cxnLst>
                  <a:cxn ang="0">
                    <a:pos x="1" y="60"/>
                  </a:cxn>
                  <a:cxn ang="0">
                    <a:pos x="30" y="119"/>
                  </a:cxn>
                  <a:cxn ang="0">
                    <a:pos x="57" y="62"/>
                  </a:cxn>
                  <a:cxn ang="0">
                    <a:pos x="32" y="0"/>
                  </a:cxn>
                  <a:cxn ang="0">
                    <a:pos x="1" y="60"/>
                  </a:cxn>
                  <a:cxn ang="0">
                    <a:pos x="1" y="60"/>
                  </a:cxn>
                  <a:cxn ang="0">
                    <a:pos x="1" y="60"/>
                  </a:cxn>
                </a:cxnLst>
                <a:rect l="0" t="0" r="r" b="b"/>
                <a:pathLst>
                  <a:path w="58" h="119">
                    <a:moveTo>
                      <a:pt x="1" y="60"/>
                    </a:moveTo>
                    <a:cubicBezTo>
                      <a:pt x="2" y="97"/>
                      <a:pt x="30" y="119"/>
                      <a:pt x="30" y="119"/>
                    </a:cubicBezTo>
                    <a:cubicBezTo>
                      <a:pt x="30" y="119"/>
                      <a:pt x="58" y="100"/>
                      <a:pt x="57" y="62"/>
                    </a:cubicBezTo>
                    <a:cubicBezTo>
                      <a:pt x="57" y="23"/>
                      <a:pt x="32" y="0"/>
                      <a:pt x="32" y="0"/>
                    </a:cubicBezTo>
                    <a:cubicBezTo>
                      <a:pt x="32" y="0"/>
                      <a:pt x="0" y="22"/>
                      <a:pt x="1" y="60"/>
                    </a:cubicBezTo>
                    <a:close/>
                    <a:moveTo>
                      <a:pt x="1" y="60"/>
                    </a:moveTo>
                    <a:cubicBezTo>
                      <a:pt x="1" y="60"/>
                      <a:pt x="1" y="60"/>
                      <a:pt x="1" y="6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92" name="Freeform 21"/>
              <p:cNvSpPr>
                <a:spLocks noEditPoints="1"/>
              </p:cNvSpPr>
              <p:nvPr/>
            </p:nvSpPr>
            <p:spPr bwMode="auto">
              <a:xfrm>
                <a:off x="9784241" y="2564125"/>
                <a:ext cx="48684" cy="93133"/>
              </a:xfrm>
              <a:custGeom>
                <a:avLst/>
                <a:gdLst/>
                <a:ahLst/>
                <a:cxnLst>
                  <a:cxn ang="0">
                    <a:pos x="3" y="56"/>
                  </a:cxn>
                  <a:cxn ang="0">
                    <a:pos x="27" y="117"/>
                  </a:cxn>
                  <a:cxn ang="0">
                    <a:pos x="59" y="63"/>
                  </a:cxn>
                  <a:cxn ang="0">
                    <a:pos x="40" y="0"/>
                  </a:cxn>
                  <a:cxn ang="0">
                    <a:pos x="3" y="56"/>
                  </a:cxn>
                  <a:cxn ang="0">
                    <a:pos x="3" y="56"/>
                  </a:cxn>
                  <a:cxn ang="0">
                    <a:pos x="3" y="56"/>
                  </a:cxn>
                </a:cxnLst>
                <a:rect l="0" t="0" r="r" b="b"/>
                <a:pathLst>
                  <a:path w="62" h="117">
                    <a:moveTo>
                      <a:pt x="3" y="56"/>
                    </a:moveTo>
                    <a:cubicBezTo>
                      <a:pt x="0" y="94"/>
                      <a:pt x="27" y="117"/>
                      <a:pt x="27" y="117"/>
                    </a:cubicBezTo>
                    <a:cubicBezTo>
                      <a:pt x="27" y="117"/>
                      <a:pt x="56" y="102"/>
                      <a:pt x="59" y="63"/>
                    </a:cubicBezTo>
                    <a:cubicBezTo>
                      <a:pt x="62" y="25"/>
                      <a:pt x="40" y="0"/>
                      <a:pt x="40" y="0"/>
                    </a:cubicBezTo>
                    <a:cubicBezTo>
                      <a:pt x="40" y="0"/>
                      <a:pt x="6" y="19"/>
                      <a:pt x="3" y="56"/>
                    </a:cubicBezTo>
                    <a:close/>
                    <a:moveTo>
                      <a:pt x="3" y="56"/>
                    </a:moveTo>
                    <a:cubicBezTo>
                      <a:pt x="3" y="56"/>
                      <a:pt x="3" y="56"/>
                      <a:pt x="3" y="56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93" name="Freeform 22"/>
              <p:cNvSpPr>
                <a:spLocks noEditPoints="1"/>
              </p:cNvSpPr>
              <p:nvPr/>
            </p:nvSpPr>
            <p:spPr bwMode="auto">
              <a:xfrm>
                <a:off x="9718623" y="2608574"/>
                <a:ext cx="63500" cy="86784"/>
              </a:xfrm>
              <a:custGeom>
                <a:avLst/>
                <a:gdLst/>
                <a:ahLst/>
                <a:cxnLst>
                  <a:cxn ang="0">
                    <a:pos x="13" y="43"/>
                  </a:cxn>
                  <a:cxn ang="0">
                    <a:pos x="18" y="109"/>
                  </a:cxn>
                  <a:cxn ang="0">
                    <a:pos x="64" y="66"/>
                  </a:cxn>
                  <a:cxn ang="0">
                    <a:pos x="64" y="0"/>
                  </a:cxn>
                  <a:cxn ang="0">
                    <a:pos x="13" y="43"/>
                  </a:cxn>
                  <a:cxn ang="0">
                    <a:pos x="13" y="43"/>
                  </a:cxn>
                  <a:cxn ang="0">
                    <a:pos x="13" y="43"/>
                  </a:cxn>
                </a:cxnLst>
                <a:rect l="0" t="0" r="r" b="b"/>
                <a:pathLst>
                  <a:path w="78" h="109">
                    <a:moveTo>
                      <a:pt x="13" y="43"/>
                    </a:moveTo>
                    <a:cubicBezTo>
                      <a:pt x="0" y="78"/>
                      <a:pt x="18" y="109"/>
                      <a:pt x="18" y="109"/>
                    </a:cubicBezTo>
                    <a:cubicBezTo>
                      <a:pt x="18" y="109"/>
                      <a:pt x="51" y="102"/>
                      <a:pt x="64" y="66"/>
                    </a:cubicBezTo>
                    <a:cubicBezTo>
                      <a:pt x="78" y="30"/>
                      <a:pt x="64" y="0"/>
                      <a:pt x="64" y="0"/>
                    </a:cubicBezTo>
                    <a:cubicBezTo>
                      <a:pt x="64" y="0"/>
                      <a:pt x="27" y="8"/>
                      <a:pt x="13" y="43"/>
                    </a:cubicBezTo>
                    <a:close/>
                    <a:moveTo>
                      <a:pt x="13" y="43"/>
                    </a:moveTo>
                    <a:cubicBezTo>
                      <a:pt x="13" y="43"/>
                      <a:pt x="13" y="43"/>
                      <a:pt x="13" y="43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94" name="Freeform 23"/>
              <p:cNvSpPr>
                <a:spLocks noEditPoints="1"/>
              </p:cNvSpPr>
              <p:nvPr/>
            </p:nvSpPr>
            <p:spPr bwMode="auto">
              <a:xfrm>
                <a:off x="9917590" y="2384207"/>
                <a:ext cx="55033" cy="95251"/>
              </a:xfrm>
              <a:custGeom>
                <a:avLst/>
                <a:gdLst/>
                <a:ahLst/>
                <a:cxnLst>
                  <a:cxn ang="0">
                    <a:pos x="63" y="64"/>
                  </a:cxn>
                  <a:cxn ang="0">
                    <a:pos x="42" y="0"/>
                  </a:cxn>
                  <a:cxn ang="0">
                    <a:pos x="7" y="56"/>
                  </a:cxn>
                  <a:cxn ang="0">
                    <a:pos x="24" y="117"/>
                  </a:cxn>
                  <a:cxn ang="0">
                    <a:pos x="63" y="64"/>
                  </a:cxn>
                  <a:cxn ang="0">
                    <a:pos x="63" y="64"/>
                  </a:cxn>
                  <a:cxn ang="0">
                    <a:pos x="63" y="64"/>
                  </a:cxn>
                </a:cxnLst>
                <a:rect l="0" t="0" r="r" b="b"/>
                <a:pathLst>
                  <a:path w="69" h="117">
                    <a:moveTo>
                      <a:pt x="63" y="64"/>
                    </a:moveTo>
                    <a:cubicBezTo>
                      <a:pt x="69" y="27"/>
                      <a:pt x="42" y="0"/>
                      <a:pt x="42" y="0"/>
                    </a:cubicBezTo>
                    <a:cubicBezTo>
                      <a:pt x="42" y="0"/>
                      <a:pt x="14" y="18"/>
                      <a:pt x="7" y="56"/>
                    </a:cubicBezTo>
                    <a:cubicBezTo>
                      <a:pt x="0" y="94"/>
                      <a:pt x="24" y="117"/>
                      <a:pt x="24" y="117"/>
                    </a:cubicBezTo>
                    <a:cubicBezTo>
                      <a:pt x="24" y="117"/>
                      <a:pt x="56" y="101"/>
                      <a:pt x="63" y="64"/>
                    </a:cubicBezTo>
                    <a:close/>
                    <a:moveTo>
                      <a:pt x="63" y="64"/>
                    </a:moveTo>
                    <a:cubicBezTo>
                      <a:pt x="63" y="64"/>
                      <a:pt x="63" y="64"/>
                      <a:pt x="63" y="64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95" name="Freeform 24"/>
              <p:cNvSpPr>
                <a:spLocks noEditPoints="1"/>
              </p:cNvSpPr>
              <p:nvPr/>
            </p:nvSpPr>
            <p:spPr bwMode="auto">
              <a:xfrm>
                <a:off x="9919707" y="2547192"/>
                <a:ext cx="82551" cy="67733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0" y="70"/>
                  </a:cxn>
                  <a:cxn ang="0">
                    <a:pos x="66" y="66"/>
                  </a:cxn>
                  <a:cxn ang="0">
                    <a:pos x="102" y="10"/>
                  </a:cxn>
                  <a:cxn ang="0">
                    <a:pos x="36" y="18"/>
                  </a:cxn>
                  <a:cxn ang="0">
                    <a:pos x="36" y="18"/>
                  </a:cxn>
                  <a:cxn ang="0">
                    <a:pos x="36" y="18"/>
                  </a:cxn>
                </a:cxnLst>
                <a:rect l="0" t="0" r="r" b="b"/>
                <a:pathLst>
                  <a:path w="102" h="84">
                    <a:moveTo>
                      <a:pt x="36" y="18"/>
                    </a:moveTo>
                    <a:cubicBezTo>
                      <a:pt x="2" y="37"/>
                      <a:pt x="0" y="70"/>
                      <a:pt x="0" y="70"/>
                    </a:cubicBezTo>
                    <a:cubicBezTo>
                      <a:pt x="0" y="70"/>
                      <a:pt x="33" y="84"/>
                      <a:pt x="66" y="66"/>
                    </a:cubicBezTo>
                    <a:cubicBezTo>
                      <a:pt x="99" y="48"/>
                      <a:pt x="102" y="10"/>
                      <a:pt x="102" y="10"/>
                    </a:cubicBezTo>
                    <a:cubicBezTo>
                      <a:pt x="102" y="10"/>
                      <a:pt x="70" y="0"/>
                      <a:pt x="36" y="18"/>
                    </a:cubicBezTo>
                    <a:close/>
                    <a:moveTo>
                      <a:pt x="36" y="18"/>
                    </a:moveTo>
                    <a:cubicBezTo>
                      <a:pt x="36" y="18"/>
                      <a:pt x="36" y="18"/>
                      <a:pt x="36" y="1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96" name="Freeform 25"/>
              <p:cNvSpPr>
                <a:spLocks noEditPoints="1"/>
              </p:cNvSpPr>
              <p:nvPr/>
            </p:nvSpPr>
            <p:spPr bwMode="auto">
              <a:xfrm>
                <a:off x="9875257" y="2612808"/>
                <a:ext cx="91017" cy="59267"/>
              </a:xfrm>
              <a:custGeom>
                <a:avLst/>
                <a:gdLst/>
                <a:ahLst/>
                <a:cxnLst>
                  <a:cxn ang="0">
                    <a:pos x="46" y="10"/>
                  </a:cxn>
                  <a:cxn ang="0">
                    <a:pos x="0" y="53"/>
                  </a:cxn>
                  <a:cxn ang="0">
                    <a:pos x="65" y="64"/>
                  </a:cxn>
                  <a:cxn ang="0">
                    <a:pos x="113" y="16"/>
                  </a:cxn>
                  <a:cxn ang="0">
                    <a:pos x="46" y="10"/>
                  </a:cxn>
                  <a:cxn ang="0">
                    <a:pos x="46" y="10"/>
                  </a:cxn>
                  <a:cxn ang="0">
                    <a:pos x="46" y="10"/>
                  </a:cxn>
                </a:cxnLst>
                <a:rect l="0" t="0" r="r" b="b"/>
                <a:pathLst>
                  <a:path w="113" h="74">
                    <a:moveTo>
                      <a:pt x="46" y="10"/>
                    </a:moveTo>
                    <a:cubicBezTo>
                      <a:pt x="9" y="21"/>
                      <a:pt x="0" y="53"/>
                      <a:pt x="0" y="53"/>
                    </a:cubicBezTo>
                    <a:cubicBezTo>
                      <a:pt x="0" y="53"/>
                      <a:pt x="28" y="74"/>
                      <a:pt x="65" y="64"/>
                    </a:cubicBezTo>
                    <a:cubicBezTo>
                      <a:pt x="101" y="53"/>
                      <a:pt x="113" y="16"/>
                      <a:pt x="113" y="16"/>
                    </a:cubicBezTo>
                    <a:cubicBezTo>
                      <a:pt x="113" y="16"/>
                      <a:pt x="84" y="0"/>
                      <a:pt x="46" y="10"/>
                    </a:cubicBezTo>
                    <a:close/>
                    <a:moveTo>
                      <a:pt x="46" y="10"/>
                    </a:moveTo>
                    <a:cubicBezTo>
                      <a:pt x="46" y="10"/>
                      <a:pt x="46" y="10"/>
                      <a:pt x="46" y="1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97" name="Freeform 26"/>
              <p:cNvSpPr>
                <a:spLocks noEditPoints="1"/>
              </p:cNvSpPr>
              <p:nvPr/>
            </p:nvSpPr>
            <p:spPr bwMode="auto">
              <a:xfrm>
                <a:off x="9824457" y="2669958"/>
                <a:ext cx="93133" cy="46567"/>
              </a:xfrm>
              <a:custGeom>
                <a:avLst/>
                <a:gdLst/>
                <a:ahLst/>
                <a:cxnLst>
                  <a:cxn ang="0">
                    <a:pos x="57" y="1"/>
                  </a:cxn>
                  <a:cxn ang="0">
                    <a:pos x="0" y="27"/>
                  </a:cxn>
                  <a:cxn ang="0">
                    <a:pos x="58" y="57"/>
                  </a:cxn>
                  <a:cxn ang="0">
                    <a:pos x="118" y="27"/>
                  </a:cxn>
                  <a:cxn ang="0">
                    <a:pos x="57" y="1"/>
                  </a:cxn>
                  <a:cxn ang="0">
                    <a:pos x="57" y="1"/>
                  </a:cxn>
                  <a:cxn ang="0">
                    <a:pos x="57" y="1"/>
                  </a:cxn>
                </a:cxnLst>
                <a:rect l="0" t="0" r="r" b="b"/>
                <a:pathLst>
                  <a:path w="118" h="58">
                    <a:moveTo>
                      <a:pt x="57" y="1"/>
                    </a:moveTo>
                    <a:cubicBezTo>
                      <a:pt x="19" y="0"/>
                      <a:pt x="0" y="27"/>
                      <a:pt x="0" y="27"/>
                    </a:cubicBezTo>
                    <a:cubicBezTo>
                      <a:pt x="0" y="27"/>
                      <a:pt x="21" y="56"/>
                      <a:pt x="58" y="57"/>
                    </a:cubicBezTo>
                    <a:cubicBezTo>
                      <a:pt x="96" y="58"/>
                      <a:pt x="118" y="27"/>
                      <a:pt x="118" y="27"/>
                    </a:cubicBezTo>
                    <a:cubicBezTo>
                      <a:pt x="118" y="27"/>
                      <a:pt x="96" y="2"/>
                      <a:pt x="57" y="1"/>
                    </a:cubicBezTo>
                    <a:close/>
                    <a:moveTo>
                      <a:pt x="57" y="1"/>
                    </a:moveTo>
                    <a:cubicBezTo>
                      <a:pt x="57" y="1"/>
                      <a:pt x="57" y="1"/>
                      <a:pt x="57" y="1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98" name="Freeform 27"/>
              <p:cNvSpPr>
                <a:spLocks noEditPoints="1"/>
              </p:cNvSpPr>
              <p:nvPr/>
            </p:nvSpPr>
            <p:spPr bwMode="auto">
              <a:xfrm>
                <a:off x="9754607" y="2701708"/>
                <a:ext cx="93133" cy="52917"/>
              </a:xfrm>
              <a:custGeom>
                <a:avLst/>
                <a:gdLst/>
                <a:ahLst/>
                <a:cxnLst>
                  <a:cxn ang="0">
                    <a:pos x="60" y="6"/>
                  </a:cxn>
                  <a:cxn ang="0">
                    <a:pos x="0" y="25"/>
                  </a:cxn>
                  <a:cxn ang="0">
                    <a:pos x="54" y="62"/>
                  </a:cxn>
                  <a:cxn ang="0">
                    <a:pos x="118" y="39"/>
                  </a:cxn>
                  <a:cxn ang="0">
                    <a:pos x="60" y="6"/>
                  </a:cxn>
                  <a:cxn ang="0">
                    <a:pos x="60" y="6"/>
                  </a:cxn>
                  <a:cxn ang="0">
                    <a:pos x="60" y="6"/>
                  </a:cxn>
                </a:cxnLst>
                <a:rect l="0" t="0" r="r" b="b"/>
                <a:pathLst>
                  <a:path w="118" h="67">
                    <a:moveTo>
                      <a:pt x="60" y="6"/>
                    </a:moveTo>
                    <a:cubicBezTo>
                      <a:pt x="22" y="0"/>
                      <a:pt x="0" y="25"/>
                      <a:pt x="0" y="25"/>
                    </a:cubicBezTo>
                    <a:cubicBezTo>
                      <a:pt x="0" y="25"/>
                      <a:pt x="17" y="56"/>
                      <a:pt x="54" y="62"/>
                    </a:cubicBezTo>
                    <a:cubicBezTo>
                      <a:pt x="92" y="67"/>
                      <a:pt x="118" y="39"/>
                      <a:pt x="118" y="39"/>
                    </a:cubicBezTo>
                    <a:cubicBezTo>
                      <a:pt x="118" y="39"/>
                      <a:pt x="98" y="11"/>
                      <a:pt x="60" y="6"/>
                    </a:cubicBezTo>
                    <a:close/>
                    <a:moveTo>
                      <a:pt x="60" y="6"/>
                    </a:moveTo>
                    <a:cubicBezTo>
                      <a:pt x="60" y="6"/>
                      <a:pt x="60" y="6"/>
                      <a:pt x="60" y="6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99" name="Freeform 28"/>
              <p:cNvSpPr>
                <a:spLocks noEditPoints="1"/>
              </p:cNvSpPr>
              <p:nvPr/>
            </p:nvSpPr>
            <p:spPr bwMode="auto">
              <a:xfrm>
                <a:off x="9699575" y="2492158"/>
                <a:ext cx="245533" cy="234951"/>
              </a:xfrm>
              <a:custGeom>
                <a:avLst/>
                <a:gdLst/>
                <a:ahLst/>
                <a:cxnLst>
                  <a:cxn ang="0">
                    <a:pos x="303" y="0"/>
                  </a:cxn>
                  <a:cxn ang="0">
                    <a:pos x="285" y="1"/>
                  </a:cxn>
                  <a:cxn ang="0">
                    <a:pos x="0" y="272"/>
                  </a:cxn>
                  <a:cxn ang="0">
                    <a:pos x="5" y="290"/>
                  </a:cxn>
                  <a:cxn ang="0">
                    <a:pos x="303" y="0"/>
                  </a:cxn>
                  <a:cxn ang="0">
                    <a:pos x="303" y="0"/>
                  </a:cxn>
                  <a:cxn ang="0">
                    <a:pos x="303" y="0"/>
                  </a:cxn>
                </a:cxnLst>
                <a:rect l="0" t="0" r="r" b="b"/>
                <a:pathLst>
                  <a:path w="307" h="290">
                    <a:moveTo>
                      <a:pt x="303" y="0"/>
                    </a:moveTo>
                    <a:cubicBezTo>
                      <a:pt x="285" y="1"/>
                      <a:pt x="285" y="1"/>
                      <a:pt x="285" y="1"/>
                    </a:cubicBezTo>
                    <a:cubicBezTo>
                      <a:pt x="285" y="8"/>
                      <a:pt x="287" y="188"/>
                      <a:pt x="0" y="272"/>
                    </a:cubicBezTo>
                    <a:cubicBezTo>
                      <a:pt x="5" y="290"/>
                      <a:pt x="5" y="290"/>
                      <a:pt x="5" y="290"/>
                    </a:cubicBezTo>
                    <a:cubicBezTo>
                      <a:pt x="307" y="202"/>
                      <a:pt x="303" y="2"/>
                      <a:pt x="303" y="0"/>
                    </a:cubicBezTo>
                    <a:close/>
                    <a:moveTo>
                      <a:pt x="303" y="0"/>
                    </a:moveTo>
                    <a:cubicBezTo>
                      <a:pt x="303" y="0"/>
                      <a:pt x="303" y="0"/>
                      <a:pt x="303" y="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9513455" y="2216727"/>
                <a:ext cx="327334" cy="400111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  <a:latin typeface="Arial"/>
                    <a:cs typeface="Arial"/>
                  </a:rPr>
                  <a:t>4</a:t>
                </a:r>
              </a:p>
            </p:txBody>
          </p:sp>
        </p:grpSp>
      </p:grpSp>
      <p:grpSp>
        <p:nvGrpSpPr>
          <p:cNvPr id="11" name="Group 30"/>
          <p:cNvGrpSpPr/>
          <p:nvPr/>
        </p:nvGrpSpPr>
        <p:grpSpPr>
          <a:xfrm>
            <a:off x="6126650" y="2060005"/>
            <a:ext cx="3137197" cy="4518638"/>
            <a:chOff x="6098542" y="2060003"/>
            <a:chExt cx="3137197" cy="4518642"/>
          </a:xfrm>
        </p:grpSpPr>
        <p:pic>
          <p:nvPicPr>
            <p:cNvPr id="61" name="Picture 4" descr="Receptionist 1.jpg"/>
            <p:cNvPicPr>
              <a:picLocks noChangeAspect="1"/>
            </p:cNvPicPr>
            <p:nvPr/>
          </p:nvPicPr>
          <p:blipFill rotWithShape="1">
            <a:blip r:embed="rId7"/>
            <a:srcRect t="1755"/>
            <a:stretch/>
          </p:blipFill>
          <p:spPr bwMode="auto">
            <a:xfrm>
              <a:off x="6098542" y="2721654"/>
              <a:ext cx="3137197" cy="159039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" name="Group 24"/>
            <p:cNvGrpSpPr/>
            <p:nvPr/>
          </p:nvGrpSpPr>
          <p:grpSpPr>
            <a:xfrm>
              <a:off x="6122021" y="2060003"/>
              <a:ext cx="1011844" cy="813445"/>
              <a:chOff x="5947471" y="2060003"/>
              <a:chExt cx="1011844" cy="813445"/>
            </a:xfrm>
          </p:grpSpPr>
          <p:sp>
            <p:nvSpPr>
              <p:cNvPr id="87" name="Rectangular Callout 86"/>
              <p:cNvSpPr>
                <a:spLocks noChangeAspect="1"/>
              </p:cNvSpPr>
              <p:nvPr/>
            </p:nvSpPr>
            <p:spPr>
              <a:xfrm>
                <a:off x="5947471" y="2060003"/>
                <a:ext cx="1011844" cy="813445"/>
              </a:xfrm>
              <a:prstGeom prst="wedgeRectCallou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endParaRPr lang="en-US" sz="2400" dirty="0"/>
              </a:p>
            </p:txBody>
          </p:sp>
          <p:pic>
            <p:nvPicPr>
              <p:cNvPr id="8" name="Picture 7" descr="3b.png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0347" y="2108129"/>
                <a:ext cx="757968" cy="694299"/>
              </a:xfrm>
              <a:prstGeom prst="rect">
                <a:avLst/>
              </a:prstGeom>
            </p:spPr>
          </p:pic>
        </p:grpSp>
        <p:sp>
          <p:nvSpPr>
            <p:cNvPr id="119" name="Footer Text"/>
            <p:cNvSpPr txBox="1"/>
            <p:nvPr/>
          </p:nvSpPr>
          <p:spPr>
            <a:xfrm>
              <a:off x="6139122" y="5038351"/>
              <a:ext cx="2760874" cy="15402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1867" b="1" baseline="300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PT BIO ORGANIK NUSANTARA</a:t>
              </a:r>
            </a:p>
            <a:p>
              <a:pPr algn="ctr"/>
              <a:r>
                <a:rPr lang="ro-RO" sz="1867" b="1" baseline="300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Cikini</a:t>
              </a:r>
            </a:p>
            <a:p>
              <a:pPr algn="ctr">
                <a:lnSpc>
                  <a:spcPct val="70000"/>
                </a:lnSpc>
              </a:pPr>
              <a:r>
                <a:rPr lang="it-IT" sz="1600" dirty="0" err="1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Ruko</a:t>
              </a:r>
              <a:r>
                <a:rPr lang="it-IT" sz="16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 </a:t>
              </a:r>
              <a:r>
                <a:rPr lang="it-IT" sz="1600" dirty="0" err="1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Perkantoran</a:t>
              </a:r>
              <a:r>
                <a:rPr lang="it-IT" sz="16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 </a:t>
              </a:r>
              <a:r>
                <a:rPr lang="it-IT" sz="1600" dirty="0" err="1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Cikini</a:t>
              </a:r>
              <a:r>
                <a:rPr lang="it-IT" sz="16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,</a:t>
              </a:r>
            </a:p>
            <a:p>
              <a:pPr algn="ctr"/>
              <a:r>
                <a:rPr lang="it-IT" sz="1600" dirty="0" err="1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Jl</a:t>
              </a:r>
              <a:r>
                <a:rPr lang="it-IT" sz="16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. </a:t>
              </a:r>
              <a:r>
                <a:rPr lang="it-IT" sz="1600" dirty="0" err="1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Cikini</a:t>
              </a:r>
              <a:r>
                <a:rPr lang="it-IT" sz="16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 </a:t>
              </a:r>
              <a:r>
                <a:rPr lang="it-IT" sz="1600" dirty="0" err="1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Raya</a:t>
              </a:r>
              <a:r>
                <a:rPr lang="it-IT" sz="16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 No. 58Q, Jakarta </a:t>
              </a:r>
              <a:r>
                <a:rPr lang="it-IT" sz="1600" dirty="0" err="1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Pusat</a:t>
              </a:r>
              <a:endParaRPr lang="it-IT" sz="1600" dirty="0">
                <a:solidFill>
                  <a:schemeClr val="bg1"/>
                </a:solidFill>
                <a:latin typeface="Arial"/>
                <a:ea typeface="ＭＳ Ｐゴシック" charset="0"/>
                <a:cs typeface="Arial"/>
              </a:endParaRPr>
            </a:p>
            <a:p>
              <a:pPr algn="ctr"/>
              <a:r>
                <a:rPr lang="it-IT" sz="16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10330 DKI Jakarta</a:t>
              </a:r>
            </a:p>
            <a:p>
              <a:pPr algn="ctr"/>
              <a:r>
                <a:rPr lang="it-IT" sz="1600" dirty="0" err="1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P</a:t>
              </a:r>
              <a:r>
                <a:rPr lang="it-IT" sz="1600" dirty="0">
                  <a:solidFill>
                    <a:schemeClr val="bg1"/>
                  </a:solidFill>
                  <a:latin typeface="Arial"/>
                  <a:ea typeface="ＭＳ Ｐゴシック" charset="0"/>
                  <a:cs typeface="Arial"/>
                </a:rPr>
                <a:t> : +621 31907083</a:t>
              </a:r>
              <a:endParaRPr lang="en-US" sz="1600" dirty="0">
                <a:solidFill>
                  <a:schemeClr val="bg1"/>
                </a:solidFill>
                <a:latin typeface="Arial"/>
                <a:ea typeface="ＭＳ Ｐゴシック" charset="0"/>
                <a:cs typeface="Arial"/>
              </a:endParaRPr>
            </a:p>
          </p:txBody>
        </p:sp>
      </p:grpSp>
      <p:pic>
        <p:nvPicPr>
          <p:cNvPr id="104" name="Picture 103">
            <a:extLst>
              <a:ext uri="{FF2B5EF4-FFF2-40B4-BE49-F238E27FC236}">
                <a16:creationId xmlns:a16="http://schemas.microsoft.com/office/drawing/2014/main" id="{2071E120-5AEA-4A9B-ABA7-862A0C2E53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99" y="0"/>
            <a:ext cx="1940643" cy="137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135055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1B0A18E-4BDB-423D-8932-C0063348E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BF2408-111A-4E76-9B5F-32D6F1D1E00A}"/>
              </a:ext>
            </a:extLst>
          </p:cNvPr>
          <p:cNvSpPr txBox="1"/>
          <p:nvPr/>
        </p:nvSpPr>
        <p:spPr>
          <a:xfrm>
            <a:off x="795867" y="3022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D79E32-5E7F-48B5-8900-22E8D69DEB81}"/>
              </a:ext>
            </a:extLst>
          </p:cNvPr>
          <p:cNvSpPr/>
          <p:nvPr/>
        </p:nvSpPr>
        <p:spPr>
          <a:xfrm>
            <a:off x="6315342" y="-55241"/>
            <a:ext cx="5876658" cy="707133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B7F60B-5849-40CB-B66B-951AC668CC0A}"/>
              </a:ext>
            </a:extLst>
          </p:cNvPr>
          <p:cNvSpPr txBox="1"/>
          <p:nvPr/>
        </p:nvSpPr>
        <p:spPr>
          <a:xfrm>
            <a:off x="6427043" y="768293"/>
            <a:ext cx="5620029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err="1"/>
              <a:t>Kebangkitan</a:t>
            </a:r>
            <a:r>
              <a:rPr lang="en-US" sz="1600" dirty="0"/>
              <a:t> yang </a:t>
            </a:r>
            <a:r>
              <a:rPr lang="en-US" sz="1600" dirty="0" err="1"/>
              <a:t>meroket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Biogreen</a:t>
            </a:r>
            <a:r>
              <a:rPr lang="en-US" sz="1600" dirty="0"/>
              <a:t> Science </a:t>
            </a:r>
            <a:r>
              <a:rPr lang="en-US" sz="1600" dirty="0" err="1"/>
              <a:t>diawali</a:t>
            </a:r>
            <a:r>
              <a:rPr lang="en-US" sz="1600" dirty="0"/>
              <a:t> oleh </a:t>
            </a:r>
            <a:r>
              <a:rPr lang="en-US" sz="1600" dirty="0" err="1"/>
              <a:t>pendiri</a:t>
            </a:r>
            <a:r>
              <a:rPr lang="en-US" sz="1600" dirty="0"/>
              <a:t> </a:t>
            </a:r>
            <a:r>
              <a:rPr lang="en-US" sz="1600" dirty="0" err="1"/>
              <a:t>visioner</a:t>
            </a:r>
            <a:r>
              <a:rPr lang="en-US" sz="1600" dirty="0"/>
              <a:t> </a:t>
            </a:r>
            <a:r>
              <a:rPr lang="en-US" sz="1600" dirty="0" err="1"/>
              <a:t>berhati</a:t>
            </a:r>
            <a:r>
              <a:rPr lang="en-US" sz="1600" dirty="0"/>
              <a:t> </a:t>
            </a:r>
            <a:r>
              <a:rPr lang="en-US" sz="1600" dirty="0" err="1"/>
              <a:t>mulia</a:t>
            </a:r>
            <a:r>
              <a:rPr lang="en-US" sz="1600" dirty="0"/>
              <a:t>, Larry </a:t>
            </a:r>
            <a:r>
              <a:rPr lang="en-US" sz="1600" dirty="0" err="1"/>
              <a:t>Widjaja</a:t>
            </a:r>
            <a:r>
              <a:rPr lang="en-US" sz="1600" dirty="0"/>
              <a:t>. </a:t>
            </a:r>
            <a:r>
              <a:rPr lang="en-US" sz="1600" dirty="0" err="1"/>
              <a:t>Kisah</a:t>
            </a:r>
            <a:r>
              <a:rPr lang="en-US" sz="1600" dirty="0"/>
              <a:t> </a:t>
            </a:r>
            <a:r>
              <a:rPr lang="en-US" sz="1600" dirty="0" err="1"/>
              <a:t>hidupnya</a:t>
            </a:r>
            <a:r>
              <a:rPr lang="en-US" sz="1600" dirty="0"/>
              <a:t> </a:t>
            </a:r>
            <a:r>
              <a:rPr lang="en-US" sz="1600" dirty="0" err="1"/>
              <a:t>sangat</a:t>
            </a:r>
            <a:r>
              <a:rPr lang="en-US" sz="1600" dirty="0"/>
              <a:t> </a:t>
            </a:r>
            <a:r>
              <a:rPr lang="en-US" sz="1600" dirty="0" err="1"/>
              <a:t>inspiratif</a:t>
            </a:r>
            <a:r>
              <a:rPr lang="en-US" sz="1600" dirty="0"/>
              <a:t> </a:t>
            </a:r>
            <a:r>
              <a:rPr lang="en-US" sz="1600" dirty="0" err="1"/>
              <a:t>sehingga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inspirator </a:t>
            </a:r>
            <a:r>
              <a:rPr lang="en-US" sz="1600" dirty="0" err="1"/>
              <a:t>bagi</a:t>
            </a:r>
            <a:r>
              <a:rPr lang="en-US" sz="1600" dirty="0"/>
              <a:t> </a:t>
            </a:r>
            <a:r>
              <a:rPr lang="en-US" sz="1600" dirty="0" err="1"/>
              <a:t>banyak</a:t>
            </a:r>
            <a:r>
              <a:rPr lang="en-US" sz="1600" dirty="0"/>
              <a:t> orang.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 err="1"/>
              <a:t>Awal</a:t>
            </a:r>
            <a:r>
              <a:rPr lang="en-US" sz="1600" dirty="0"/>
              <a:t> </a:t>
            </a:r>
            <a:r>
              <a:rPr lang="en-US" sz="1600" dirty="0" err="1"/>
              <a:t>kehidupan</a:t>
            </a:r>
            <a:r>
              <a:rPr lang="en-US" sz="1600" dirty="0"/>
              <a:t> </a:t>
            </a:r>
            <a:r>
              <a:rPr lang="en-US" sz="1600" dirty="0" err="1"/>
              <a:t>beliau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lah</a:t>
            </a:r>
            <a:r>
              <a:rPr lang="en-US" sz="1600" dirty="0"/>
              <a:t> </a:t>
            </a:r>
            <a:r>
              <a:rPr lang="en-US" sz="1600" dirty="0" err="1"/>
              <a:t>mudah</a:t>
            </a:r>
            <a:r>
              <a:rPr lang="en-US" sz="1600" dirty="0"/>
              <a:t>, </a:t>
            </a:r>
            <a:r>
              <a:rPr lang="en-US" sz="1600" dirty="0" err="1"/>
              <a:t>beliau</a:t>
            </a:r>
            <a:r>
              <a:rPr lang="en-US" sz="1600" dirty="0"/>
              <a:t> </a:t>
            </a:r>
            <a:r>
              <a:rPr lang="en-US" sz="1600" dirty="0" err="1"/>
              <a:t>berasal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keluarga</a:t>
            </a:r>
            <a:r>
              <a:rPr lang="en-US" sz="1600" dirty="0"/>
              <a:t> yang </a:t>
            </a:r>
            <a:r>
              <a:rPr lang="en-US" sz="1600" dirty="0" err="1"/>
              <a:t>sangat</a:t>
            </a:r>
            <a:r>
              <a:rPr lang="en-US" sz="1600" dirty="0"/>
              <a:t> </a:t>
            </a:r>
            <a:r>
              <a:rPr lang="en-US" sz="1600" dirty="0" err="1"/>
              <a:t>sederhana</a:t>
            </a:r>
            <a:r>
              <a:rPr lang="en-US" sz="1600" dirty="0"/>
              <a:t> (</a:t>
            </a:r>
            <a:r>
              <a:rPr lang="en-US" sz="1600" dirty="0" err="1"/>
              <a:t>tergolong</a:t>
            </a:r>
            <a:r>
              <a:rPr lang="en-US" sz="1600" dirty="0"/>
              <a:t> </a:t>
            </a:r>
            <a:r>
              <a:rPr lang="en-US" sz="1600" dirty="0" err="1"/>
              <a:t>miskin</a:t>
            </a:r>
            <a:r>
              <a:rPr lang="en-US" sz="1600" dirty="0"/>
              <a:t>) masa </a:t>
            </a:r>
            <a:r>
              <a:rPr lang="en-US" sz="1600" dirty="0" err="1"/>
              <a:t>kecilnya</a:t>
            </a:r>
            <a:r>
              <a:rPr lang="en-US" sz="1600" dirty="0"/>
              <a:t> </a:t>
            </a:r>
            <a:r>
              <a:rPr lang="en-US" sz="1600" dirty="0" err="1"/>
              <a:t>dihabiskan</a:t>
            </a:r>
            <a:r>
              <a:rPr lang="en-US" sz="1600" dirty="0"/>
              <a:t> di Kampung </a:t>
            </a:r>
            <a:r>
              <a:rPr lang="en-US" sz="1600" dirty="0" err="1"/>
              <a:t>Bebek</a:t>
            </a:r>
            <a:r>
              <a:rPr lang="en-US" sz="1600" dirty="0"/>
              <a:t>, Jakarta Barat, di mana </a:t>
            </a:r>
            <a:r>
              <a:rPr lang="en-US" sz="1600" dirty="0" err="1"/>
              <a:t>jalanan</a:t>
            </a:r>
            <a:r>
              <a:rPr lang="en-US" sz="1600" dirty="0"/>
              <a:t> </a:t>
            </a:r>
            <a:r>
              <a:rPr lang="en-US" sz="1600" dirty="0" err="1"/>
              <a:t>depan</a:t>
            </a:r>
            <a:r>
              <a:rPr lang="en-US" sz="1600" dirty="0"/>
              <a:t> </a:t>
            </a:r>
            <a:r>
              <a:rPr lang="en-US" sz="1600" dirty="0" err="1"/>
              <a:t>rumahnya</a:t>
            </a:r>
            <a:r>
              <a:rPr lang="en-US" sz="1600" dirty="0"/>
              <a:t> </a:t>
            </a:r>
            <a:r>
              <a:rPr lang="en-US" sz="1600" dirty="0" err="1"/>
              <a:t>hanya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dilalui</a:t>
            </a:r>
            <a:r>
              <a:rPr lang="en-US" sz="1600" dirty="0"/>
              <a:t> motor. </a:t>
            </a:r>
            <a:r>
              <a:rPr lang="en-US" sz="1600" dirty="0" err="1"/>
              <a:t>Berbekal</a:t>
            </a:r>
            <a:r>
              <a:rPr lang="en-US" sz="1600" dirty="0"/>
              <a:t> </a:t>
            </a:r>
            <a:r>
              <a:rPr lang="en-US" sz="1600" dirty="0" err="1"/>
              <a:t>tekad</a:t>
            </a:r>
            <a:r>
              <a:rPr lang="en-US" sz="1600" dirty="0"/>
              <a:t> dan </a:t>
            </a:r>
            <a:r>
              <a:rPr lang="en-US" sz="1600" dirty="0" err="1"/>
              <a:t>kemauan</a:t>
            </a:r>
            <a:r>
              <a:rPr lang="en-US" sz="1600" dirty="0"/>
              <a:t> </a:t>
            </a:r>
            <a:r>
              <a:rPr lang="en-US" sz="1600" dirty="0" err="1"/>
              <a:t>keras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merubah</a:t>
            </a:r>
            <a:r>
              <a:rPr lang="en-US" sz="1600" dirty="0"/>
              <a:t> </a:t>
            </a:r>
            <a:r>
              <a:rPr lang="en-US" sz="1600" dirty="0" err="1"/>
              <a:t>nasib</a:t>
            </a:r>
            <a:r>
              <a:rPr lang="en-US" sz="1600" dirty="0"/>
              <a:t>, di </a:t>
            </a:r>
            <a:r>
              <a:rPr lang="en-US" sz="1600" dirty="0" err="1"/>
              <a:t>umurnya</a:t>
            </a:r>
            <a:r>
              <a:rPr lang="en-US" sz="1600" dirty="0"/>
              <a:t> yang ke-15, </a:t>
            </a:r>
            <a:r>
              <a:rPr lang="en-US" sz="1600" dirty="0" err="1"/>
              <a:t>beliau</a:t>
            </a:r>
            <a:r>
              <a:rPr lang="en-US" sz="1600" dirty="0"/>
              <a:t> </a:t>
            </a:r>
            <a:r>
              <a:rPr lang="en-US" sz="1600" dirty="0" err="1"/>
              <a:t>memulai</a:t>
            </a:r>
            <a:r>
              <a:rPr lang="en-US" sz="1600" dirty="0"/>
              <a:t> </a:t>
            </a:r>
            <a:r>
              <a:rPr lang="en-US" sz="1600" dirty="0" err="1"/>
              <a:t>berbagai</a:t>
            </a:r>
            <a:r>
              <a:rPr lang="en-US" sz="1600" dirty="0"/>
              <a:t> </a:t>
            </a:r>
            <a:r>
              <a:rPr lang="en-US" sz="1600" dirty="0" err="1"/>
              <a:t>macam</a:t>
            </a:r>
            <a:r>
              <a:rPr lang="en-US" sz="1600" dirty="0"/>
              <a:t> </a:t>
            </a:r>
            <a:r>
              <a:rPr lang="en-US" sz="1600" dirty="0" err="1"/>
              <a:t>bisnis</a:t>
            </a:r>
            <a:r>
              <a:rPr lang="en-US" sz="1600" dirty="0"/>
              <a:t>, </a:t>
            </a:r>
            <a:r>
              <a:rPr lang="en-US" sz="1600" dirty="0" err="1"/>
              <a:t>mulai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bisnis</a:t>
            </a:r>
            <a:r>
              <a:rPr lang="en-US" sz="1600" dirty="0"/>
              <a:t> </a:t>
            </a:r>
            <a:r>
              <a:rPr lang="en-US" sz="1600" i="1" dirty="0"/>
              <a:t>direct selling</a:t>
            </a:r>
            <a:r>
              <a:rPr lang="en-US" sz="1600" dirty="0"/>
              <a:t>, </a:t>
            </a:r>
            <a:r>
              <a:rPr lang="en-US" sz="1600" dirty="0" err="1"/>
              <a:t>menjual</a:t>
            </a:r>
            <a:r>
              <a:rPr lang="en-US" sz="1600" dirty="0"/>
              <a:t> </a:t>
            </a:r>
            <a:r>
              <a:rPr lang="en-US" sz="1600" dirty="0" err="1"/>
              <a:t>rokok</a:t>
            </a:r>
            <a:r>
              <a:rPr lang="en-US" sz="1600" dirty="0"/>
              <a:t>, </a:t>
            </a:r>
            <a:r>
              <a:rPr lang="en-US" sz="1600" dirty="0" err="1"/>
              <a:t>pulsa</a:t>
            </a:r>
            <a:r>
              <a:rPr lang="en-US" sz="1600" dirty="0"/>
              <a:t> </a:t>
            </a:r>
            <a:r>
              <a:rPr lang="en-US" sz="1600" dirty="0" err="1"/>
              <a:t>telepon</a:t>
            </a:r>
            <a:r>
              <a:rPr lang="en-US" sz="1600" dirty="0"/>
              <a:t>, </a:t>
            </a:r>
            <a:r>
              <a:rPr lang="en-US" sz="1600" dirty="0" err="1"/>
              <a:t>lampu</a:t>
            </a:r>
            <a:r>
              <a:rPr lang="en-US" sz="1600" dirty="0"/>
              <a:t> xenon, audio </a:t>
            </a:r>
            <a:r>
              <a:rPr lang="en-US" sz="1600" dirty="0" err="1"/>
              <a:t>mobil</a:t>
            </a:r>
            <a:r>
              <a:rPr lang="en-US" sz="1600" dirty="0"/>
              <a:t> dan </a:t>
            </a:r>
            <a:r>
              <a:rPr lang="en-US" sz="1600" dirty="0" err="1"/>
              <a:t>lainnya</a:t>
            </a:r>
            <a:r>
              <a:rPr lang="en-US" sz="1600" dirty="0"/>
              <a:t>. </a:t>
            </a:r>
            <a:r>
              <a:rPr lang="en-US" sz="1600" dirty="0" err="1"/>
              <a:t>Beliau</a:t>
            </a:r>
            <a:r>
              <a:rPr lang="en-US" sz="1600" dirty="0"/>
              <a:t> </a:t>
            </a:r>
            <a:r>
              <a:rPr lang="en-US" sz="1600" dirty="0" err="1"/>
              <a:t>terpaksa</a:t>
            </a:r>
            <a:r>
              <a:rPr lang="en-US" sz="1600" dirty="0"/>
              <a:t> </a:t>
            </a:r>
            <a:r>
              <a:rPr lang="en-US" sz="1600" dirty="0" err="1"/>
              <a:t>meninggalkan</a:t>
            </a:r>
            <a:r>
              <a:rPr lang="en-US" sz="1600" dirty="0"/>
              <a:t> </a:t>
            </a:r>
            <a:r>
              <a:rPr lang="en-US" sz="1600" dirty="0" err="1"/>
              <a:t>kuliahnya</a:t>
            </a:r>
            <a:r>
              <a:rPr lang="en-US" sz="1600" dirty="0"/>
              <a:t> dan </a:t>
            </a:r>
            <a:r>
              <a:rPr lang="en-US" sz="1600" dirty="0" err="1"/>
              <a:t>fokus</a:t>
            </a:r>
            <a:r>
              <a:rPr lang="en-US" sz="1600" dirty="0"/>
              <a:t> pada </a:t>
            </a:r>
            <a:r>
              <a:rPr lang="en-US" sz="1600" dirty="0" err="1"/>
              <a:t>bisnisnya</a:t>
            </a:r>
            <a:r>
              <a:rPr lang="en-US" sz="1600" dirty="0"/>
              <a:t> </a:t>
            </a:r>
            <a:r>
              <a:rPr lang="en-US" sz="1600" dirty="0" err="1"/>
              <a:t>sehingga</a:t>
            </a:r>
            <a:r>
              <a:rPr lang="en-US" sz="1600" dirty="0"/>
              <a:t> </a:t>
            </a:r>
            <a:r>
              <a:rPr lang="en-US" sz="1600" b="1" dirty="0" err="1"/>
              <a:t>berhasil</a:t>
            </a:r>
            <a:r>
              <a:rPr lang="en-US" sz="1600" b="1" dirty="0"/>
              <a:t> </a:t>
            </a:r>
            <a:r>
              <a:rPr lang="en-US" sz="1600" b="1" dirty="0" err="1"/>
              <a:t>mencapai</a:t>
            </a:r>
            <a:r>
              <a:rPr lang="en-US" sz="1600" b="1" dirty="0"/>
              <a:t> 1 </a:t>
            </a:r>
            <a:r>
              <a:rPr lang="en-US" sz="1600" b="1" dirty="0" err="1"/>
              <a:t>juta</a:t>
            </a:r>
            <a:r>
              <a:rPr lang="en-US" sz="1600" b="1" dirty="0"/>
              <a:t> US dollar </a:t>
            </a:r>
            <a:r>
              <a:rPr lang="en-US" sz="1600" b="1" dirty="0" err="1"/>
              <a:t>pertamanya</a:t>
            </a:r>
            <a:r>
              <a:rPr lang="en-US" sz="1600" b="1" dirty="0"/>
              <a:t> di </a:t>
            </a:r>
            <a:r>
              <a:rPr lang="en-US" sz="1600" b="1" dirty="0" err="1"/>
              <a:t>usia</a:t>
            </a:r>
            <a:r>
              <a:rPr lang="en-US" sz="1600" b="1" dirty="0"/>
              <a:t> 20 dan 10 </a:t>
            </a:r>
            <a:r>
              <a:rPr lang="en-US" sz="1600" b="1" dirty="0" err="1"/>
              <a:t>juta</a:t>
            </a:r>
            <a:r>
              <a:rPr lang="en-US" sz="1600" b="1" dirty="0"/>
              <a:t> US dollar di </a:t>
            </a:r>
            <a:r>
              <a:rPr lang="en-US" sz="1600" b="1" dirty="0" err="1"/>
              <a:t>usia</a:t>
            </a:r>
            <a:r>
              <a:rPr lang="en-US" sz="1600" b="1" dirty="0"/>
              <a:t> 27.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beberapa</a:t>
            </a:r>
            <a:r>
              <a:rPr lang="en-US" sz="1600" dirty="0"/>
              <a:t> </a:t>
            </a:r>
            <a:r>
              <a:rPr lang="en-US" sz="1600" dirty="0" err="1"/>
              <a:t>tahun</a:t>
            </a:r>
            <a:r>
              <a:rPr lang="en-US" sz="1600" dirty="0"/>
              <a:t> </a:t>
            </a:r>
            <a:r>
              <a:rPr lang="en-US" sz="1600" dirty="0" err="1"/>
              <a:t>saja</a:t>
            </a:r>
            <a:r>
              <a:rPr lang="en-US" sz="1600" dirty="0"/>
              <a:t>, </a:t>
            </a:r>
            <a:r>
              <a:rPr lang="en-US" sz="1600" dirty="0" err="1"/>
              <a:t>kerajaan</a:t>
            </a:r>
            <a:r>
              <a:rPr lang="en-US" sz="1600" dirty="0"/>
              <a:t> </a:t>
            </a:r>
            <a:r>
              <a:rPr lang="en-US" sz="1600" dirty="0" err="1"/>
              <a:t>bisnis</a:t>
            </a:r>
            <a:r>
              <a:rPr lang="en-US" sz="1600" dirty="0"/>
              <a:t> </a:t>
            </a:r>
            <a:r>
              <a:rPr lang="en-US" sz="1600" dirty="0" err="1"/>
              <a:t>beliau</a:t>
            </a:r>
            <a:r>
              <a:rPr lang="en-US" sz="1600" dirty="0"/>
              <a:t> </a:t>
            </a:r>
            <a:r>
              <a:rPr lang="en-US" sz="1600" dirty="0" err="1"/>
              <a:t>berlanjut</a:t>
            </a:r>
            <a:r>
              <a:rPr lang="en-US" sz="1600" dirty="0"/>
              <a:t> </a:t>
            </a:r>
            <a:r>
              <a:rPr lang="en-US" sz="1600" dirty="0" err="1"/>
              <a:t>hingga</a:t>
            </a:r>
            <a:r>
              <a:rPr lang="en-US" sz="1600" dirty="0"/>
              <a:t> </a:t>
            </a:r>
            <a:r>
              <a:rPr lang="en-US" sz="1600" dirty="0" err="1"/>
              <a:t>tingkat</a:t>
            </a:r>
            <a:r>
              <a:rPr lang="en-US" sz="1600" dirty="0"/>
              <a:t> yang </a:t>
            </a:r>
            <a:r>
              <a:rPr lang="en-US" sz="1600" dirty="0" err="1"/>
              <a:t>luar</a:t>
            </a:r>
            <a:r>
              <a:rPr lang="en-US" sz="1600" dirty="0"/>
              <a:t> </a:t>
            </a:r>
            <a:r>
              <a:rPr lang="en-US" sz="1600" dirty="0" err="1"/>
              <a:t>biasa</a:t>
            </a:r>
            <a:r>
              <a:rPr lang="en-US" sz="1600" dirty="0"/>
              <a:t>. </a:t>
            </a:r>
            <a:r>
              <a:rPr lang="en-US" sz="1600" b="1" dirty="0" err="1"/>
              <a:t>Sekarang</a:t>
            </a:r>
            <a:r>
              <a:rPr lang="en-US" sz="1600" b="1" dirty="0"/>
              <a:t>, </a:t>
            </a:r>
            <a:r>
              <a:rPr lang="en-US" sz="1600" b="1" dirty="0" err="1"/>
              <a:t>ia</a:t>
            </a:r>
            <a:r>
              <a:rPr lang="en-US" sz="1600" b="1" dirty="0"/>
              <a:t> </a:t>
            </a:r>
            <a:r>
              <a:rPr lang="en-US" sz="1600" b="1" dirty="0" err="1"/>
              <a:t>sudah</a:t>
            </a:r>
            <a:r>
              <a:rPr lang="en-US" sz="1600" b="1" dirty="0"/>
              <a:t> </a:t>
            </a:r>
            <a:r>
              <a:rPr lang="en-US" sz="1600" b="1" dirty="0" err="1"/>
              <a:t>memiliki</a:t>
            </a:r>
            <a:r>
              <a:rPr lang="en-US" sz="1600" b="1" dirty="0"/>
              <a:t> </a:t>
            </a:r>
            <a:r>
              <a:rPr lang="en-US" sz="1600" b="1" dirty="0" err="1"/>
              <a:t>beberapa</a:t>
            </a:r>
            <a:r>
              <a:rPr lang="en-US" sz="1600" b="1" dirty="0"/>
              <a:t> </a:t>
            </a:r>
            <a:r>
              <a:rPr lang="en-US" sz="1600" b="1" dirty="0" err="1"/>
              <a:t>perusahaan</a:t>
            </a:r>
            <a:r>
              <a:rPr lang="en-US" sz="1600" b="1" dirty="0"/>
              <a:t> yang </a:t>
            </a:r>
            <a:r>
              <a:rPr lang="en-US" sz="1600" b="1" dirty="0" err="1"/>
              <a:t>bergerak</a:t>
            </a:r>
            <a:r>
              <a:rPr lang="en-US" sz="1600" b="1" dirty="0"/>
              <a:t> </a:t>
            </a:r>
            <a:r>
              <a:rPr lang="en-US" sz="1600" b="1" dirty="0" err="1"/>
              <a:t>dalam</a:t>
            </a:r>
            <a:r>
              <a:rPr lang="en-US" sz="1600" b="1" dirty="0"/>
              <a:t> </a:t>
            </a:r>
            <a:r>
              <a:rPr lang="en-US" sz="1600" b="1" dirty="0" err="1"/>
              <a:t>berbagai</a:t>
            </a:r>
            <a:r>
              <a:rPr lang="en-US" sz="1600" b="1" dirty="0"/>
              <a:t> </a:t>
            </a:r>
            <a:r>
              <a:rPr lang="en-US" sz="1600" b="1" dirty="0" err="1"/>
              <a:t>bidang</a:t>
            </a:r>
            <a:r>
              <a:rPr lang="en-US" sz="1600" b="1" dirty="0"/>
              <a:t>, </a:t>
            </a:r>
            <a:r>
              <a:rPr lang="en-US" sz="1600" b="1" dirty="0" err="1"/>
              <a:t>seperti</a:t>
            </a:r>
            <a:r>
              <a:rPr lang="en-US" sz="1600" b="1" dirty="0"/>
              <a:t> </a:t>
            </a:r>
            <a:r>
              <a:rPr lang="en-US" sz="1600" b="1" dirty="0" err="1"/>
              <a:t>properti</a:t>
            </a:r>
            <a:r>
              <a:rPr lang="en-US" sz="1600" b="1" dirty="0"/>
              <a:t>, </a:t>
            </a:r>
            <a:r>
              <a:rPr lang="en-US" sz="1600" b="1" dirty="0" err="1"/>
              <a:t>hiburan</a:t>
            </a:r>
            <a:r>
              <a:rPr lang="en-US" sz="1600" b="1" dirty="0"/>
              <a:t> dan </a:t>
            </a:r>
            <a:r>
              <a:rPr lang="en-US" sz="1600" b="1" dirty="0" err="1"/>
              <a:t>industri</a:t>
            </a:r>
            <a:r>
              <a:rPr lang="en-US" sz="1600" b="1" dirty="0"/>
              <a:t> </a:t>
            </a:r>
            <a:r>
              <a:rPr lang="en-US" sz="1600" b="1" dirty="0" err="1"/>
              <a:t>perfilman</a:t>
            </a:r>
            <a:r>
              <a:rPr lang="en-US" sz="1600" b="1" dirty="0"/>
              <a:t>. </a:t>
            </a:r>
            <a:r>
              <a:rPr lang="en-US" sz="1600" dirty="0" err="1"/>
              <a:t>Ia</a:t>
            </a:r>
            <a:r>
              <a:rPr lang="en-US" sz="1600" dirty="0"/>
              <a:t> </a:t>
            </a:r>
            <a:r>
              <a:rPr lang="en-US" sz="1600" dirty="0" err="1"/>
              <a:t>sangat</a:t>
            </a:r>
            <a:r>
              <a:rPr lang="en-US" sz="1600" dirty="0"/>
              <a:t> </a:t>
            </a:r>
            <a:r>
              <a:rPr lang="en-US" sz="1600" dirty="0" err="1"/>
              <a:t>percaya</a:t>
            </a:r>
            <a:r>
              <a:rPr lang="en-US" sz="1600" dirty="0"/>
              <a:t> </a:t>
            </a:r>
            <a:r>
              <a:rPr lang="en-US" sz="1600" dirty="0" err="1"/>
              <a:t>bahwa</a:t>
            </a:r>
            <a:r>
              <a:rPr lang="en-US" sz="1600" dirty="0"/>
              <a:t> </a:t>
            </a:r>
            <a:r>
              <a:rPr lang="en-US" sz="1600" dirty="0" err="1"/>
              <a:t>industri</a:t>
            </a:r>
            <a:r>
              <a:rPr lang="en-US" sz="1600" dirty="0"/>
              <a:t> </a:t>
            </a:r>
            <a:r>
              <a:rPr lang="en-US" sz="1600" i="1" dirty="0"/>
              <a:t>direct selling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/>
              <a:t>industri</a:t>
            </a:r>
            <a:r>
              <a:rPr lang="en-US" sz="1600" dirty="0"/>
              <a:t> yang </a:t>
            </a:r>
            <a:r>
              <a:rPr lang="en-US" sz="1600" dirty="0" err="1"/>
              <a:t>besar</a:t>
            </a:r>
            <a:r>
              <a:rPr lang="en-US" sz="1600" dirty="0"/>
              <a:t>, dan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dirty="0" err="1"/>
              <a:t>dikembangkan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sungguh</a:t>
            </a:r>
            <a:r>
              <a:rPr lang="en-US" sz="1600" dirty="0"/>
              <a:t> </a:t>
            </a:r>
            <a:r>
              <a:rPr lang="en-US" sz="1600" dirty="0" err="1"/>
              <a:t>sungguh</a:t>
            </a:r>
            <a:r>
              <a:rPr lang="en-US" sz="1600" dirty="0"/>
              <a:t> </a:t>
            </a:r>
            <a:r>
              <a:rPr lang="en-US" sz="1600" dirty="0" err="1"/>
              <a:t>industri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memiliki</a:t>
            </a:r>
            <a:r>
              <a:rPr lang="en-US" sz="1600" dirty="0"/>
              <a:t> </a:t>
            </a:r>
            <a:r>
              <a:rPr lang="en-US" sz="1600" dirty="0" err="1"/>
              <a:t>potensi</a:t>
            </a:r>
            <a:r>
              <a:rPr lang="en-US" sz="1600" dirty="0"/>
              <a:t> yang </a:t>
            </a:r>
            <a:r>
              <a:rPr lang="en-US" sz="1600" dirty="0" err="1"/>
              <a:t>sangat</a:t>
            </a:r>
            <a:r>
              <a:rPr lang="en-US" sz="1600" dirty="0"/>
              <a:t> </a:t>
            </a:r>
            <a:r>
              <a:rPr lang="en-US" sz="1600" dirty="0" err="1"/>
              <a:t>luar</a:t>
            </a:r>
            <a:r>
              <a:rPr lang="en-US" sz="1600" dirty="0"/>
              <a:t> </a:t>
            </a:r>
            <a:r>
              <a:rPr lang="en-US" sz="1600" dirty="0" err="1"/>
              <a:t>biasa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merubah</a:t>
            </a:r>
            <a:r>
              <a:rPr lang="en-US" sz="1600" dirty="0"/>
              <a:t> </a:t>
            </a:r>
            <a:r>
              <a:rPr lang="en-US" sz="1600" dirty="0" err="1"/>
              <a:t>nasib</a:t>
            </a:r>
            <a:r>
              <a:rPr lang="en-US" sz="1600" dirty="0"/>
              <a:t> </a:t>
            </a:r>
            <a:r>
              <a:rPr lang="en-US" sz="1600" dirty="0" err="1"/>
              <a:t>seseorang</a:t>
            </a:r>
            <a:r>
              <a:rPr lang="en-US" sz="1600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36BF76-EFBC-47FD-8E8D-0A3C6740CF71}"/>
              </a:ext>
            </a:extLst>
          </p:cNvPr>
          <p:cNvSpPr txBox="1"/>
          <p:nvPr/>
        </p:nvSpPr>
        <p:spPr>
          <a:xfrm>
            <a:off x="6425519" y="410141"/>
            <a:ext cx="40899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Larry </a:t>
            </a:r>
            <a:r>
              <a:rPr lang="en-US" sz="2000" b="1" dirty="0" err="1"/>
              <a:t>Widjaja</a:t>
            </a:r>
            <a:r>
              <a:rPr lang="en-US" sz="2000" b="1" dirty="0"/>
              <a:t> - CEO </a:t>
            </a:r>
            <a:r>
              <a:rPr lang="en-US" sz="2000" b="1" dirty="0" err="1"/>
              <a:t>Biogreen</a:t>
            </a:r>
            <a:r>
              <a:rPr lang="en-US" sz="2000" b="1" dirty="0"/>
              <a:t> Science</a:t>
            </a:r>
          </a:p>
        </p:txBody>
      </p:sp>
    </p:spTree>
    <p:extLst>
      <p:ext uri="{BB962C8B-B14F-4D97-AF65-F5344CB8AC3E}">
        <p14:creationId xmlns:p14="http://schemas.microsoft.com/office/powerpoint/2010/main" val="1413982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BB3647-120E-4BFA-B0A4-E9593AEAE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708" y="-54516"/>
            <a:ext cx="10380292" cy="68899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43A23DE-815F-46D7-BF34-75647DFC1D6B}"/>
              </a:ext>
            </a:extLst>
          </p:cNvPr>
          <p:cNvSpPr/>
          <p:nvPr/>
        </p:nvSpPr>
        <p:spPr>
          <a:xfrm>
            <a:off x="6452075" y="-55241"/>
            <a:ext cx="5739925" cy="707133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CE975B6-A193-4D19-8439-85FFC70857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0"/>
          <a:stretch/>
        </p:blipFill>
        <p:spPr>
          <a:xfrm>
            <a:off x="-4130594" y="0"/>
            <a:ext cx="10582669" cy="69288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BFE08B6-C864-4780-B2FB-FE181DA4BA83}"/>
              </a:ext>
            </a:extLst>
          </p:cNvPr>
          <p:cNvSpPr txBox="1"/>
          <p:nvPr/>
        </p:nvSpPr>
        <p:spPr>
          <a:xfrm>
            <a:off x="6502739" y="2118896"/>
            <a:ext cx="56385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Dr. Richard </a:t>
            </a:r>
            <a:r>
              <a:rPr lang="en-US" sz="2000" b="1" dirty="0" err="1"/>
              <a:t>Sutejo</a:t>
            </a:r>
            <a:r>
              <a:rPr lang="en-US" sz="2000" b="1" dirty="0"/>
              <a:t>, Ph.D. - Advisor </a:t>
            </a:r>
            <a:r>
              <a:rPr lang="en-US" sz="2000" b="1" dirty="0" err="1"/>
              <a:t>Biogreen</a:t>
            </a:r>
            <a:r>
              <a:rPr lang="en-US" sz="2000" b="1" dirty="0"/>
              <a:t> Science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31B36C-B1F0-4314-AAF6-C29CE7EFEC59}"/>
              </a:ext>
            </a:extLst>
          </p:cNvPr>
          <p:cNvSpPr txBox="1"/>
          <p:nvPr/>
        </p:nvSpPr>
        <p:spPr>
          <a:xfrm>
            <a:off x="6502739" y="2519006"/>
            <a:ext cx="539478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/>
              <a:t>Dr. Richard </a:t>
            </a:r>
            <a:r>
              <a:rPr lang="en-US" sz="1600" dirty="0" err="1"/>
              <a:t>Sutejo</a:t>
            </a:r>
            <a:r>
              <a:rPr lang="en-US" sz="1600" dirty="0"/>
              <a:t>, Ph.D. </a:t>
            </a:r>
            <a:r>
              <a:rPr lang="en-US" sz="1600" dirty="0" err="1"/>
              <a:t>memiliki</a:t>
            </a:r>
            <a:r>
              <a:rPr lang="en-US" sz="1600" dirty="0"/>
              <a:t> </a:t>
            </a:r>
            <a:r>
              <a:rPr lang="en-US" sz="1600" dirty="0" err="1"/>
              <a:t>keahlian</a:t>
            </a:r>
            <a:r>
              <a:rPr lang="en-US" sz="1600" dirty="0"/>
              <a:t> di </a:t>
            </a:r>
            <a:r>
              <a:rPr lang="en-US" sz="1600" dirty="0" err="1"/>
              <a:t>banyak</a:t>
            </a:r>
            <a:r>
              <a:rPr lang="en-US" sz="1600" dirty="0"/>
              <a:t> </a:t>
            </a:r>
            <a:r>
              <a:rPr lang="en-US" sz="1600" dirty="0" err="1"/>
              <a:t>bidang</a:t>
            </a:r>
            <a:r>
              <a:rPr lang="en-US" sz="1600" dirty="0"/>
              <a:t> </a:t>
            </a:r>
            <a:r>
              <a:rPr lang="en-US" sz="1600" dirty="0" err="1"/>
              <a:t>Biologi</a:t>
            </a:r>
            <a:r>
              <a:rPr lang="en-US" sz="1600" dirty="0"/>
              <a:t>: </a:t>
            </a:r>
            <a:r>
              <a:rPr lang="en-US" sz="1600" dirty="0" err="1"/>
              <a:t>Biologi</a:t>
            </a:r>
            <a:r>
              <a:rPr lang="en-US" sz="1600" dirty="0"/>
              <a:t> </a:t>
            </a:r>
            <a:r>
              <a:rPr lang="en-US" sz="1600" dirty="0" err="1"/>
              <a:t>Molekul</a:t>
            </a:r>
            <a:r>
              <a:rPr lang="en-US" sz="1600" dirty="0"/>
              <a:t>, </a:t>
            </a:r>
            <a:r>
              <a:rPr lang="en-US" sz="1600" dirty="0" err="1"/>
              <a:t>Virologi</a:t>
            </a:r>
            <a:r>
              <a:rPr lang="en-US" sz="1600" dirty="0"/>
              <a:t>, Biodefense,  </a:t>
            </a:r>
            <a:r>
              <a:rPr lang="en-US" sz="1600" dirty="0" err="1"/>
              <a:t>Bioinformatika</a:t>
            </a:r>
            <a:r>
              <a:rPr lang="en-US" sz="1600" dirty="0"/>
              <a:t>, </a:t>
            </a:r>
            <a:r>
              <a:rPr lang="en-US" sz="1600" dirty="0" err="1"/>
              <a:t>Teknologi</a:t>
            </a:r>
            <a:r>
              <a:rPr lang="en-US" sz="1600" dirty="0"/>
              <a:t> </a:t>
            </a:r>
            <a:r>
              <a:rPr lang="en-US" sz="1600" dirty="0" err="1"/>
              <a:t>Pangan</a:t>
            </a:r>
            <a:r>
              <a:rPr lang="en-US" sz="1600" dirty="0"/>
              <a:t>, </a:t>
            </a:r>
            <a:r>
              <a:rPr lang="en-US" sz="1600" dirty="0" err="1"/>
              <a:t>Gizi</a:t>
            </a:r>
            <a:r>
              <a:rPr lang="en-US" sz="1600" dirty="0"/>
              <a:t>, </a:t>
            </a:r>
            <a:r>
              <a:rPr lang="en-US" sz="1600" dirty="0" err="1"/>
              <a:t>Kesehatan</a:t>
            </a:r>
            <a:r>
              <a:rPr lang="en-US" sz="1600" dirty="0"/>
              <a:t> dan Anti-Aging. </a:t>
            </a:r>
            <a:r>
              <a:rPr lang="en-US" sz="1600" dirty="0" err="1"/>
              <a:t>Memiliki</a:t>
            </a:r>
            <a:r>
              <a:rPr lang="en-US" sz="1600" dirty="0"/>
              <a:t> </a:t>
            </a:r>
            <a:r>
              <a:rPr lang="en-US" sz="1600" dirty="0" err="1"/>
              <a:t>pengalaman</a:t>
            </a:r>
            <a:r>
              <a:rPr lang="en-US" sz="1600" dirty="0"/>
              <a:t> </a:t>
            </a:r>
            <a:r>
              <a:rPr lang="en-US" sz="1600" dirty="0" err="1"/>
              <a:t>bekerja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berbagai</a:t>
            </a:r>
            <a:r>
              <a:rPr lang="en-US" sz="1600" dirty="0"/>
              <a:t> </a:t>
            </a:r>
            <a:r>
              <a:rPr lang="en-US" sz="1600" dirty="0" err="1"/>
              <a:t>kolaborator</a:t>
            </a:r>
            <a:r>
              <a:rPr lang="en-US" sz="1600" dirty="0"/>
              <a:t> </a:t>
            </a:r>
            <a:r>
              <a:rPr lang="en-US" sz="1600" dirty="0" err="1"/>
              <a:t>skala</a:t>
            </a:r>
            <a:r>
              <a:rPr lang="en-US" sz="1600" dirty="0"/>
              <a:t> </a:t>
            </a:r>
            <a:r>
              <a:rPr lang="en-US" sz="1600" dirty="0" err="1"/>
              <a:t>internasional</a:t>
            </a:r>
            <a:r>
              <a:rPr lang="en-US" sz="1600" dirty="0"/>
              <a:t> </a:t>
            </a:r>
            <a:r>
              <a:rPr lang="en-US" sz="1600" dirty="0" err="1"/>
              <a:t>seperti</a:t>
            </a:r>
            <a:r>
              <a:rPr lang="en-US" sz="1600" dirty="0"/>
              <a:t> </a:t>
            </a:r>
            <a:r>
              <a:rPr lang="en-US" sz="1600" dirty="0" err="1"/>
              <a:t>Jepang</a:t>
            </a:r>
            <a:r>
              <a:rPr lang="en-US" sz="1600" dirty="0"/>
              <a:t>, Austria, Singapura, </a:t>
            </a:r>
            <a:r>
              <a:rPr lang="en-US" sz="1600" dirty="0" err="1"/>
              <a:t>Swedia</a:t>
            </a:r>
            <a:r>
              <a:rPr lang="en-US" sz="1600" dirty="0"/>
              <a:t>, </a:t>
            </a:r>
            <a:r>
              <a:rPr lang="en-US" sz="1600" dirty="0" err="1"/>
              <a:t>Inggris</a:t>
            </a:r>
            <a:r>
              <a:rPr lang="en-US" sz="1600" dirty="0"/>
              <a:t>, Finlandia dan </a:t>
            </a:r>
            <a:r>
              <a:rPr lang="en-US" sz="1600" dirty="0" err="1"/>
              <a:t>Islandia</a:t>
            </a:r>
            <a:r>
              <a:rPr lang="en-US" sz="1600" dirty="0"/>
              <a:t>.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 err="1"/>
              <a:t>Sampai</a:t>
            </a:r>
            <a:r>
              <a:rPr lang="en-US" sz="1600" dirty="0"/>
              <a:t> </a:t>
            </a:r>
            <a:r>
              <a:rPr lang="en-US" sz="1600" dirty="0" err="1"/>
              <a:t>saat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, </a:t>
            </a:r>
            <a:r>
              <a:rPr lang="en-US" sz="1600" dirty="0" err="1"/>
              <a:t>Beliau</a:t>
            </a:r>
            <a:r>
              <a:rPr lang="en-US" sz="1600" dirty="0"/>
              <a:t> </a:t>
            </a:r>
            <a:r>
              <a:rPr lang="en-US" sz="1600" dirty="0" err="1"/>
              <a:t>aktif</a:t>
            </a:r>
            <a:r>
              <a:rPr lang="en-US" sz="1600" dirty="0"/>
              <a:t> di </a:t>
            </a:r>
            <a:r>
              <a:rPr lang="en-US" sz="1600" dirty="0" err="1"/>
              <a:t>pendidikan</a:t>
            </a:r>
            <a:r>
              <a:rPr lang="en-US" sz="1600" dirty="0"/>
              <a:t> dan </a:t>
            </a:r>
            <a:r>
              <a:rPr lang="en-US" sz="1600" dirty="0" err="1"/>
              <a:t>penelitian</a:t>
            </a:r>
            <a:r>
              <a:rPr lang="en-US" sz="1600" dirty="0"/>
              <a:t> di </a:t>
            </a:r>
            <a:r>
              <a:rPr lang="en-US" sz="1600" dirty="0" err="1"/>
              <a:t>berbagai</a:t>
            </a:r>
            <a:r>
              <a:rPr lang="en-US" sz="1600" dirty="0"/>
              <a:t> </a:t>
            </a:r>
            <a:r>
              <a:rPr lang="en-US" sz="1600" dirty="0" err="1"/>
              <a:t>ilmu</a:t>
            </a:r>
            <a:r>
              <a:rPr lang="en-US" sz="1600" dirty="0"/>
              <a:t> </a:t>
            </a:r>
            <a:r>
              <a:rPr lang="en-US" sz="1600" dirty="0" err="1"/>
              <a:t>Biologi</a:t>
            </a:r>
            <a:r>
              <a:rPr lang="en-US" sz="1600" dirty="0"/>
              <a:t> </a:t>
            </a:r>
            <a:r>
              <a:rPr lang="en-US" sz="1600" dirty="0" err="1"/>
              <a:t>Molekuler</a:t>
            </a:r>
            <a:r>
              <a:rPr lang="en-US" sz="1600" dirty="0"/>
              <a:t>. </a:t>
            </a:r>
            <a:r>
              <a:rPr lang="en-US" sz="1600" dirty="0" err="1"/>
              <a:t>Peran</a:t>
            </a:r>
            <a:r>
              <a:rPr lang="en-US" sz="1600" dirty="0"/>
              <a:t> Dr. Richard </a:t>
            </a:r>
            <a:r>
              <a:rPr lang="en-US" sz="1600" dirty="0" err="1"/>
              <a:t>Sutejo</a:t>
            </a:r>
            <a:r>
              <a:rPr lang="en-US" sz="1600" dirty="0"/>
              <a:t>, Ph.D. </a:t>
            </a:r>
            <a:r>
              <a:rPr lang="en-US" sz="1600" dirty="0" err="1"/>
              <a:t>merupakan</a:t>
            </a:r>
            <a:r>
              <a:rPr lang="en-US" sz="1600" dirty="0"/>
              <a:t> salah </a:t>
            </a:r>
            <a:r>
              <a:rPr lang="en-US" sz="1600" dirty="0" err="1"/>
              <a:t>satu</a:t>
            </a:r>
            <a:r>
              <a:rPr lang="en-US" sz="1600" dirty="0"/>
              <a:t> </a:t>
            </a:r>
            <a:r>
              <a:rPr lang="en-US" sz="1600" dirty="0" err="1"/>
              <a:t>penasihat</a:t>
            </a:r>
            <a:r>
              <a:rPr lang="en-US" sz="1600" dirty="0"/>
              <a:t> </a:t>
            </a:r>
            <a:r>
              <a:rPr lang="en-US" sz="1600" dirty="0" err="1"/>
              <a:t>Biogreen</a:t>
            </a:r>
            <a:r>
              <a:rPr lang="en-US" sz="1600" dirty="0"/>
              <a:t> Science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menciptakan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</a:t>
            </a:r>
            <a:r>
              <a:rPr lang="en-US" sz="1600" dirty="0" err="1"/>
              <a:t>berkualitas</a:t>
            </a:r>
            <a:r>
              <a:rPr lang="en-US" sz="1600" dirty="0"/>
              <a:t> dan </a:t>
            </a:r>
            <a:r>
              <a:rPr lang="en-US" sz="1600" dirty="0" err="1"/>
              <a:t>bermutu</a:t>
            </a:r>
            <a:r>
              <a:rPr lang="en-US" sz="1600" dirty="0"/>
              <a:t> </a:t>
            </a:r>
            <a:r>
              <a:rPr lang="en-US" sz="1600" dirty="0" err="1"/>
              <a:t>tinggi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0899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03A2A8-7481-422E-8E69-5C3C5A8C1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FFF92DB-9F80-4793-86A9-47E95072A72A}"/>
              </a:ext>
            </a:extLst>
          </p:cNvPr>
          <p:cNvSpPr/>
          <p:nvPr/>
        </p:nvSpPr>
        <p:spPr>
          <a:xfrm>
            <a:off x="6452075" y="-55241"/>
            <a:ext cx="5739925" cy="707133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0666A8-0F57-483F-A1E1-34E654E36098}"/>
              </a:ext>
            </a:extLst>
          </p:cNvPr>
          <p:cNvSpPr txBox="1"/>
          <p:nvPr/>
        </p:nvSpPr>
        <p:spPr>
          <a:xfrm>
            <a:off x="6621437" y="1722847"/>
            <a:ext cx="39792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Roys</a:t>
            </a:r>
            <a:r>
              <a:rPr lang="en-US" sz="2000" b="1" dirty="0"/>
              <a:t> </a:t>
            </a:r>
            <a:r>
              <a:rPr lang="en-US" sz="2000" b="1" dirty="0" err="1"/>
              <a:t>Tanani</a:t>
            </a:r>
            <a:r>
              <a:rPr lang="en-US" sz="2000" b="1" dirty="0"/>
              <a:t> - COO </a:t>
            </a:r>
            <a:r>
              <a:rPr lang="en-US" sz="2000" b="1" dirty="0" err="1"/>
              <a:t>Biogreen</a:t>
            </a:r>
            <a:r>
              <a:rPr lang="en-US" sz="2000" b="1" dirty="0"/>
              <a:t> Science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B5B3FE-0FE7-4901-BE86-87BE04C9C88B}"/>
              </a:ext>
            </a:extLst>
          </p:cNvPr>
          <p:cNvSpPr txBox="1"/>
          <p:nvPr/>
        </p:nvSpPr>
        <p:spPr>
          <a:xfrm>
            <a:off x="6622961" y="2122957"/>
            <a:ext cx="539815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err="1"/>
              <a:t>Merupakan</a:t>
            </a:r>
            <a:r>
              <a:rPr lang="en-US" sz="1600" dirty="0"/>
              <a:t> Wakil </a:t>
            </a:r>
            <a:r>
              <a:rPr lang="en-US" sz="1600" dirty="0" err="1"/>
              <a:t>Ketua</a:t>
            </a:r>
            <a:r>
              <a:rPr lang="en-US" sz="1600" dirty="0"/>
              <a:t> APLI (</a:t>
            </a:r>
            <a:r>
              <a:rPr lang="en-US" sz="1600" dirty="0" err="1"/>
              <a:t>Asosiasi</a:t>
            </a:r>
            <a:r>
              <a:rPr lang="en-US" sz="1600" dirty="0"/>
              <a:t> </a:t>
            </a:r>
            <a:r>
              <a:rPr lang="en-US" sz="1600" dirty="0" err="1"/>
              <a:t>Penjualan</a:t>
            </a:r>
            <a:r>
              <a:rPr lang="en-US" sz="1600" dirty="0"/>
              <a:t> </a:t>
            </a:r>
            <a:r>
              <a:rPr lang="en-US" sz="1600" dirty="0" err="1"/>
              <a:t>Langsung</a:t>
            </a:r>
            <a:r>
              <a:rPr lang="en-US" sz="1600" dirty="0"/>
              <a:t> Indonesia) yang </a:t>
            </a:r>
            <a:r>
              <a:rPr lang="en-US" sz="1600" dirty="0" err="1"/>
              <a:t>telah</a:t>
            </a:r>
            <a:r>
              <a:rPr lang="en-US" sz="1600" dirty="0"/>
              <a:t> </a:t>
            </a:r>
            <a:r>
              <a:rPr lang="en-US" sz="1600" dirty="0" err="1"/>
              <a:t>berpengalaman</a:t>
            </a:r>
            <a:r>
              <a:rPr lang="en-US" sz="1600" dirty="0"/>
              <a:t> 17 </a:t>
            </a:r>
            <a:r>
              <a:rPr lang="en-US" sz="1600" dirty="0" err="1"/>
              <a:t>tahun</a:t>
            </a:r>
            <a:r>
              <a:rPr lang="en-US" sz="1600" dirty="0"/>
              <a:t> </a:t>
            </a:r>
            <a:r>
              <a:rPr lang="en-US" sz="1600" dirty="0" err="1"/>
              <a:t>lebih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profesional</a:t>
            </a:r>
            <a:r>
              <a:rPr lang="en-US" sz="1600" dirty="0"/>
              <a:t> di </a:t>
            </a:r>
            <a:r>
              <a:rPr lang="en-US" sz="1600" dirty="0" err="1"/>
              <a:t>industri</a:t>
            </a:r>
            <a:r>
              <a:rPr lang="en-US" sz="1600" dirty="0"/>
              <a:t> </a:t>
            </a:r>
            <a:r>
              <a:rPr lang="en-US" sz="1600" dirty="0" err="1"/>
              <a:t>penjualan</a:t>
            </a:r>
            <a:r>
              <a:rPr lang="en-US" sz="1600" dirty="0"/>
              <a:t> </a:t>
            </a:r>
            <a:r>
              <a:rPr lang="en-US" sz="1600" dirty="0" err="1"/>
              <a:t>langsung</a:t>
            </a:r>
            <a:r>
              <a:rPr lang="en-US" sz="1600" dirty="0"/>
              <a:t> dan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i="1" dirty="0"/>
              <a:t>top management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perusahaan</a:t>
            </a:r>
            <a:r>
              <a:rPr lang="en-US" sz="1600" dirty="0"/>
              <a:t> No.7 </a:t>
            </a:r>
            <a:r>
              <a:rPr lang="en-US" sz="1600" dirty="0" err="1"/>
              <a:t>terbesar</a:t>
            </a:r>
            <a:r>
              <a:rPr lang="en-US" sz="1600" dirty="0"/>
              <a:t> di dunia. </a:t>
            </a:r>
            <a:r>
              <a:rPr lang="en-US" sz="1600" dirty="0" err="1"/>
              <a:t>Selain</a:t>
            </a:r>
            <a:r>
              <a:rPr lang="en-US" sz="1600" dirty="0"/>
              <a:t> </a:t>
            </a:r>
            <a:r>
              <a:rPr lang="en-US" sz="1600" dirty="0" err="1"/>
              <a:t>itu</a:t>
            </a:r>
            <a:r>
              <a:rPr lang="en-US" sz="1600" dirty="0"/>
              <a:t> </a:t>
            </a:r>
            <a:r>
              <a:rPr lang="en-US" sz="1600" dirty="0" err="1"/>
              <a:t>beliau</a:t>
            </a:r>
            <a:r>
              <a:rPr lang="en-US" sz="1600" dirty="0"/>
              <a:t> </a:t>
            </a:r>
            <a:r>
              <a:rPr lang="en-US" sz="1600" dirty="0" err="1"/>
              <a:t>berpengalaman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i="1" dirty="0"/>
              <a:t>Coach </a:t>
            </a:r>
            <a:r>
              <a:rPr lang="en-US" sz="1600" dirty="0"/>
              <a:t>dan </a:t>
            </a:r>
            <a:r>
              <a:rPr lang="en-US" sz="1600" i="1" dirty="0"/>
              <a:t>Trainer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pengembangan</a:t>
            </a:r>
            <a:r>
              <a:rPr lang="en-US" sz="1600" dirty="0"/>
              <a:t> management &amp; </a:t>
            </a:r>
            <a:r>
              <a:rPr lang="en-US" sz="1600" dirty="0" err="1"/>
              <a:t>sumber</a:t>
            </a:r>
            <a:r>
              <a:rPr lang="en-US" sz="1600" dirty="0"/>
              <a:t> </a:t>
            </a:r>
            <a:r>
              <a:rPr lang="en-US" sz="1600" dirty="0" err="1"/>
              <a:t>daya</a:t>
            </a:r>
            <a:r>
              <a:rPr lang="en-US" sz="1600" dirty="0"/>
              <a:t> </a:t>
            </a:r>
            <a:r>
              <a:rPr lang="en-US" sz="1600" dirty="0" err="1"/>
              <a:t>manusia</a:t>
            </a:r>
            <a:r>
              <a:rPr lang="en-US" sz="1600" dirty="0"/>
              <a:t>. 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 err="1"/>
              <a:t>Sejak</a:t>
            </a:r>
            <a:r>
              <a:rPr lang="en-US" sz="1600" dirty="0"/>
              <a:t> </a:t>
            </a:r>
            <a:r>
              <a:rPr lang="en-US" sz="1600" dirty="0" err="1"/>
              <a:t>Februari</a:t>
            </a:r>
            <a:r>
              <a:rPr lang="en-US" sz="1600" dirty="0"/>
              <a:t> 2018 </a:t>
            </a:r>
            <a:r>
              <a:rPr lang="en-US" sz="1600" dirty="0" err="1"/>
              <a:t>beliau</a:t>
            </a:r>
            <a:r>
              <a:rPr lang="en-US" sz="1600" dirty="0"/>
              <a:t> </a:t>
            </a:r>
            <a:r>
              <a:rPr lang="en-US" sz="1600" dirty="0" err="1"/>
              <a:t>bergabung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manajemen</a:t>
            </a:r>
            <a:r>
              <a:rPr lang="en-US" sz="1600" dirty="0"/>
              <a:t> </a:t>
            </a:r>
            <a:r>
              <a:rPr lang="en-US" sz="1600" dirty="0" err="1"/>
              <a:t>Biogreen</a:t>
            </a:r>
            <a:r>
              <a:rPr lang="en-US" sz="1600" dirty="0"/>
              <a:t> Science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visi</a:t>
            </a:r>
            <a:r>
              <a:rPr lang="en-US" sz="1600" dirty="0"/>
              <a:t> </a:t>
            </a:r>
            <a:r>
              <a:rPr lang="en-US" sz="1600" dirty="0" err="1"/>
              <a:t>misi</a:t>
            </a:r>
            <a:r>
              <a:rPr lang="en-US" sz="1600" dirty="0"/>
              <a:t> </a:t>
            </a:r>
            <a:r>
              <a:rPr lang="en-US" sz="1600" dirty="0" err="1"/>
              <a:t>menjadikan</a:t>
            </a:r>
            <a:r>
              <a:rPr lang="en-US" sz="1600" dirty="0"/>
              <a:t> </a:t>
            </a:r>
            <a:r>
              <a:rPr lang="en-US" sz="1600" dirty="0" err="1"/>
              <a:t>Biogreen</a:t>
            </a:r>
            <a:r>
              <a:rPr lang="en-US" sz="1600" dirty="0"/>
              <a:t> Science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perusahaan</a:t>
            </a:r>
            <a:r>
              <a:rPr lang="en-US" sz="1600" dirty="0"/>
              <a:t> MLM </a:t>
            </a:r>
            <a:r>
              <a:rPr lang="en-US" sz="1600" dirty="0" err="1"/>
              <a:t>terbaik</a:t>
            </a:r>
            <a:r>
              <a:rPr lang="en-US" sz="1600" dirty="0"/>
              <a:t> Indonesia.</a:t>
            </a:r>
          </a:p>
          <a:p>
            <a:pPr algn="just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16655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0" descr="Related image">
            <a:extLst>
              <a:ext uri="{FF2B5EF4-FFF2-40B4-BE49-F238E27FC236}">
                <a16:creationId xmlns:a16="http://schemas.microsoft.com/office/drawing/2014/main" id="{FF0F8247-227A-4C24-B3B6-B61994A01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77821" y="-489326"/>
            <a:ext cx="12607047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9F8E87-4647-469B-984E-CBA90954A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4993" y="698827"/>
            <a:ext cx="1302011" cy="13719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7113958-2996-4A6D-8134-8948D32AC353}"/>
              </a:ext>
            </a:extLst>
          </p:cNvPr>
          <p:cNvSpPr txBox="1"/>
          <p:nvPr/>
        </p:nvSpPr>
        <p:spPr>
          <a:xfrm>
            <a:off x="4773296" y="2262926"/>
            <a:ext cx="26454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pc="300" dirty="0">
                <a:solidFill>
                  <a:srgbClr val="007F6A"/>
                </a:solidFill>
              </a:rPr>
              <a:t>CERTIFICATES</a:t>
            </a:r>
            <a:endParaRPr lang="en-US" sz="2800" b="1" spc="600" dirty="0">
              <a:solidFill>
                <a:srgbClr val="007F6A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83C529-4B12-4612-B86B-8AF228746095}"/>
              </a:ext>
            </a:extLst>
          </p:cNvPr>
          <p:cNvSpPr txBox="1"/>
          <p:nvPr/>
        </p:nvSpPr>
        <p:spPr>
          <a:xfrm>
            <a:off x="3699925" y="3396444"/>
            <a:ext cx="46350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300" dirty="0">
                <a:solidFill>
                  <a:srgbClr val="007F6A"/>
                </a:solidFill>
              </a:rPr>
              <a:t>CERTIFICATES OF LEGALITY</a:t>
            </a:r>
          </a:p>
          <a:p>
            <a:pPr algn="ctr"/>
            <a:endParaRPr lang="en-US" sz="2000" spc="300" dirty="0">
              <a:solidFill>
                <a:srgbClr val="007F6A"/>
              </a:solidFill>
            </a:endParaRPr>
          </a:p>
          <a:p>
            <a:pPr algn="ctr"/>
            <a:r>
              <a:rPr lang="en-US" sz="2000" spc="300" dirty="0">
                <a:solidFill>
                  <a:srgbClr val="007F6A"/>
                </a:solidFill>
              </a:rPr>
              <a:t>CERTIFICATES OF AWARD</a:t>
            </a:r>
          </a:p>
          <a:p>
            <a:pPr algn="ctr"/>
            <a:endParaRPr lang="en-US" sz="2000" spc="300" dirty="0">
              <a:solidFill>
                <a:srgbClr val="007F6A"/>
              </a:solidFill>
            </a:endParaRPr>
          </a:p>
          <a:p>
            <a:pPr algn="ctr"/>
            <a:r>
              <a:rPr lang="en-US" sz="2000" spc="300" dirty="0">
                <a:solidFill>
                  <a:srgbClr val="007F6A"/>
                </a:solidFill>
              </a:rPr>
              <a:t>CERTIFICATES OF AUTHENTICITY</a:t>
            </a:r>
          </a:p>
          <a:p>
            <a:pPr algn="ctr"/>
            <a:endParaRPr lang="en-US" sz="2000" spc="300" dirty="0">
              <a:solidFill>
                <a:srgbClr val="007F6A"/>
              </a:solidFill>
            </a:endParaRPr>
          </a:p>
          <a:p>
            <a:pPr algn="ctr"/>
            <a:r>
              <a:rPr lang="en-US" sz="2000" spc="300" dirty="0">
                <a:solidFill>
                  <a:srgbClr val="007F6A"/>
                </a:solidFill>
              </a:rPr>
              <a:t>CERTIFICATES OF PATENT</a:t>
            </a:r>
          </a:p>
          <a:p>
            <a:pPr algn="ctr"/>
            <a:endParaRPr lang="en-US" sz="2000" spc="300" dirty="0">
              <a:solidFill>
                <a:srgbClr val="007F6A"/>
              </a:solidFill>
            </a:endParaRPr>
          </a:p>
          <a:p>
            <a:pPr algn="ctr"/>
            <a:endParaRPr lang="en-US" sz="2000" spc="300" dirty="0">
              <a:solidFill>
                <a:srgbClr val="007F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496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lated image">
            <a:extLst>
              <a:ext uri="{FF2B5EF4-FFF2-40B4-BE49-F238E27FC236}">
                <a16:creationId xmlns:a16="http://schemas.microsoft.com/office/drawing/2014/main" id="{62B3AF67-6884-4551-ADB1-8993DECA1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lowchart: Document 18">
            <a:extLst>
              <a:ext uri="{FF2B5EF4-FFF2-40B4-BE49-F238E27FC236}">
                <a16:creationId xmlns:a16="http://schemas.microsoft.com/office/drawing/2014/main" id="{7F8056EA-E71F-4FB6-B74C-05603349474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520629" y="1886364"/>
            <a:ext cx="2581654" cy="3792779"/>
          </a:xfrm>
          <a:prstGeom prst="flowChartDocument">
            <a:avLst/>
          </a:prstGeom>
          <a:gradFill rotWithShape="1">
            <a:gsLst>
              <a:gs pos="0">
                <a:srgbClr val="008F77"/>
              </a:gs>
              <a:gs pos="20000">
                <a:srgbClr val="008B74"/>
              </a:gs>
              <a:gs pos="100000">
                <a:srgbClr val="006957"/>
              </a:gs>
            </a:gsLst>
            <a:lin ang="5400000"/>
          </a:gradFill>
          <a:ln w="9525">
            <a:solidFill>
              <a:srgbClr val="007D6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 algn="ctr" defTabSz="1375467"/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3" name="Flowchart: Document 18">
            <a:extLst>
              <a:ext uri="{FF2B5EF4-FFF2-40B4-BE49-F238E27FC236}">
                <a16:creationId xmlns:a16="http://schemas.microsoft.com/office/drawing/2014/main" id="{A9B4C9E2-8753-4E8A-8E2B-592AEACFF2B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815393" y="1885674"/>
            <a:ext cx="2581654" cy="3792779"/>
          </a:xfrm>
          <a:prstGeom prst="flowChartDocument">
            <a:avLst/>
          </a:prstGeom>
          <a:gradFill rotWithShape="1">
            <a:gsLst>
              <a:gs pos="0">
                <a:srgbClr val="008F77"/>
              </a:gs>
              <a:gs pos="20000">
                <a:srgbClr val="008B74"/>
              </a:gs>
              <a:gs pos="100000">
                <a:srgbClr val="006957"/>
              </a:gs>
            </a:gsLst>
            <a:lin ang="5400000"/>
          </a:gradFill>
          <a:ln w="9525">
            <a:solidFill>
              <a:srgbClr val="007D6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 algn="ctr" defTabSz="1375467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Flowchart: Document 18">
            <a:extLst>
              <a:ext uri="{FF2B5EF4-FFF2-40B4-BE49-F238E27FC236}">
                <a16:creationId xmlns:a16="http://schemas.microsoft.com/office/drawing/2014/main" id="{29258F7D-344B-4027-898C-E1931CB10EC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013270" y="1885674"/>
            <a:ext cx="2581654" cy="3792779"/>
          </a:xfrm>
          <a:prstGeom prst="flowChartDocument">
            <a:avLst/>
          </a:prstGeom>
          <a:gradFill rotWithShape="1">
            <a:gsLst>
              <a:gs pos="0">
                <a:srgbClr val="008F77"/>
              </a:gs>
              <a:gs pos="20000">
                <a:srgbClr val="008B74"/>
              </a:gs>
              <a:gs pos="100000">
                <a:srgbClr val="006957"/>
              </a:gs>
            </a:gsLst>
            <a:lin ang="5400000"/>
          </a:gradFill>
          <a:ln w="9525">
            <a:solidFill>
              <a:srgbClr val="007D6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 algn="ctr" defTabSz="1375467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2FB82E-5C66-4A2C-8106-5901A6CCE74A}"/>
              </a:ext>
            </a:extLst>
          </p:cNvPr>
          <p:cNvSpPr/>
          <p:nvPr/>
        </p:nvSpPr>
        <p:spPr>
          <a:xfrm>
            <a:off x="3576681" y="707119"/>
            <a:ext cx="50590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spc="300" dirty="0">
                <a:solidFill>
                  <a:schemeClr val="bg1"/>
                </a:solidFill>
              </a:rPr>
              <a:t>CERTIFICATES OF LEGALITY</a:t>
            </a:r>
          </a:p>
        </p:txBody>
      </p:sp>
      <p:pic>
        <p:nvPicPr>
          <p:cNvPr id="15" name="Picture 14" descr="apski-04.jpg">
            <a:extLst>
              <a:ext uri="{FF2B5EF4-FFF2-40B4-BE49-F238E27FC236}">
                <a16:creationId xmlns:a16="http://schemas.microsoft.com/office/drawing/2014/main" id="{03C124D4-739F-40E9-BA28-7F3F822C32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629" y="2612519"/>
            <a:ext cx="2591713" cy="3504860"/>
          </a:xfrm>
          <a:prstGeom prst="rect">
            <a:avLst/>
          </a:prstGeom>
        </p:spPr>
      </p:pic>
      <p:pic>
        <p:nvPicPr>
          <p:cNvPr id="19" name="Picture 18" descr="apski-04.jpg">
            <a:extLst>
              <a:ext uri="{FF2B5EF4-FFF2-40B4-BE49-F238E27FC236}">
                <a16:creationId xmlns:a16="http://schemas.microsoft.com/office/drawing/2014/main" id="{48F7D07C-B55C-4F05-A3D5-5FCC547218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574" y="2612519"/>
            <a:ext cx="2591713" cy="350486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2C98C37-4A29-42F7-A98A-F47DDC9D1D94}"/>
              </a:ext>
            </a:extLst>
          </p:cNvPr>
          <p:cNvSpPr/>
          <p:nvPr/>
        </p:nvSpPr>
        <p:spPr>
          <a:xfrm>
            <a:off x="5074971" y="2891919"/>
            <a:ext cx="2042059" cy="2958609"/>
          </a:xfrm>
          <a:prstGeom prst="rect">
            <a:avLst/>
          </a:prstGeom>
          <a:solidFill>
            <a:srgbClr val="F6FA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1666C2C-93FD-4C41-A48B-36E84A9FE5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1" r="8326"/>
          <a:stretch/>
        </p:blipFill>
        <p:spPr>
          <a:xfrm>
            <a:off x="5140827" y="3070227"/>
            <a:ext cx="1891030" cy="2589443"/>
          </a:xfrm>
          <a:prstGeom prst="roundRect">
            <a:avLst>
              <a:gd name="adj" fmla="val 16667"/>
            </a:avLst>
          </a:prstGeom>
          <a:ln>
            <a:noFill/>
          </a:ln>
          <a:effectLst/>
        </p:spPr>
      </p:pic>
      <p:pic>
        <p:nvPicPr>
          <p:cNvPr id="23" name="Picture 22" descr="apski-04.jpg">
            <a:extLst>
              <a:ext uri="{FF2B5EF4-FFF2-40B4-BE49-F238E27FC236}">
                <a16:creationId xmlns:a16="http://schemas.microsoft.com/office/drawing/2014/main" id="{D92B7135-54D6-4C8F-A3CD-CE1C0F2CE0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270" y="2612519"/>
            <a:ext cx="2591713" cy="350486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923F11E-9F07-4B39-88CD-E9E859EC45D3}"/>
              </a:ext>
            </a:extLst>
          </p:cNvPr>
          <p:cNvSpPr/>
          <p:nvPr/>
        </p:nvSpPr>
        <p:spPr>
          <a:xfrm>
            <a:off x="8282667" y="2891919"/>
            <a:ext cx="2042059" cy="2958609"/>
          </a:xfrm>
          <a:prstGeom prst="rect">
            <a:avLst/>
          </a:prstGeom>
          <a:solidFill>
            <a:srgbClr val="C8E6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3224AA7-1121-4377-B214-2D1E0DFB3D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667" y="3210339"/>
            <a:ext cx="2090232" cy="2452055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B1A47A2-FD84-4042-BB46-01BE1932A13A}"/>
              </a:ext>
            </a:extLst>
          </p:cNvPr>
          <p:cNvSpPr txBox="1"/>
          <p:nvPr/>
        </p:nvSpPr>
        <p:spPr>
          <a:xfrm>
            <a:off x="1819101" y="2050937"/>
            <a:ext cx="1984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Certificate of APSKI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9F5904-D4F7-4A7A-A02C-5E81D814E35D}"/>
              </a:ext>
            </a:extLst>
          </p:cNvPr>
          <p:cNvSpPr txBox="1"/>
          <p:nvPr/>
        </p:nvSpPr>
        <p:spPr>
          <a:xfrm>
            <a:off x="4844760" y="1933072"/>
            <a:ext cx="25024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Permanent Direct Selling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Business License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4C635B3-5EAF-4FC8-9C43-F5E6D66DB576}"/>
              </a:ext>
            </a:extLst>
          </p:cNvPr>
          <p:cNvSpPr txBox="1"/>
          <p:nvPr/>
        </p:nvSpPr>
        <p:spPr>
          <a:xfrm>
            <a:off x="7980459" y="1933072"/>
            <a:ext cx="269464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Certificate of Direct Selling 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Association of Indonesia(APLI)</a:t>
            </a:r>
          </a:p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30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>
            <a:extLst>
              <a:ext uri="{FF2B5EF4-FFF2-40B4-BE49-F238E27FC236}">
                <a16:creationId xmlns:a16="http://schemas.microsoft.com/office/drawing/2014/main" id="{2D4BCA1D-27EC-4EDC-B6D8-FB770B3F5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BB904EC9-1F8B-41C4-9FA5-4D42FEC304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5121" y="3341112"/>
            <a:ext cx="27188" cy="27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71455FC3-315D-40CD-8A00-65E7CA2300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5121" y="3341112"/>
            <a:ext cx="27188" cy="2718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2DD38C5-6E53-4DA6-8974-CB86DD774DFD}"/>
              </a:ext>
            </a:extLst>
          </p:cNvPr>
          <p:cNvSpPr/>
          <p:nvPr/>
        </p:nvSpPr>
        <p:spPr>
          <a:xfrm>
            <a:off x="3233037" y="693223"/>
            <a:ext cx="57259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spc="300" dirty="0">
                <a:solidFill>
                  <a:schemeClr val="bg1"/>
                </a:solidFill>
              </a:rPr>
              <a:t>CERTIFICATES OF AWARD 2016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7BDFD4-C3AA-4F27-8333-DFE536A6B7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163" y="1472533"/>
            <a:ext cx="5129377" cy="512937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0A1D993-B2BD-41F9-BE7D-7F28A14C91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71" y="1216443"/>
            <a:ext cx="5924009" cy="592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062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>
            <a:extLst>
              <a:ext uri="{FF2B5EF4-FFF2-40B4-BE49-F238E27FC236}">
                <a16:creationId xmlns:a16="http://schemas.microsoft.com/office/drawing/2014/main" id="{2D4BCA1D-27EC-4EDC-B6D8-FB770B3F5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BB904EC9-1F8B-41C4-9FA5-4D42FEC304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5121" y="3341112"/>
            <a:ext cx="27188" cy="27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71455FC3-315D-40CD-8A00-65E7CA2300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5121" y="3341112"/>
            <a:ext cx="27188" cy="2718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2DD38C5-6E53-4DA6-8974-CB86DD774DFD}"/>
              </a:ext>
            </a:extLst>
          </p:cNvPr>
          <p:cNvSpPr/>
          <p:nvPr/>
        </p:nvSpPr>
        <p:spPr>
          <a:xfrm>
            <a:off x="3233037" y="548901"/>
            <a:ext cx="57259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spc="300" dirty="0">
                <a:solidFill>
                  <a:schemeClr val="bg1"/>
                </a:solidFill>
              </a:rPr>
              <a:t>CERTIFICATES OF AWARD 2017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081271-0C3B-4679-9388-0CE1826E6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30" y="1287562"/>
            <a:ext cx="5096039" cy="50960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0601B21-6925-4631-A16C-3B9B603FB2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969" y="1379899"/>
            <a:ext cx="5478101" cy="547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332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elated image">
            <a:extLst>
              <a:ext uri="{FF2B5EF4-FFF2-40B4-BE49-F238E27FC236}">
                <a16:creationId xmlns:a16="http://schemas.microsoft.com/office/drawing/2014/main" id="{83A91EB3-5598-4BFF-934F-9FD0EDE0A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ci6.googleusercontent.com/proxy/udpJaD6fXDL6lGqKvz4alOgT60XyhQMEcXXPdXB9YZWYeXtLvXMNHY6BkHHB1efQCp4Z-QPkjxu9CKNajhLbVENOuhR4tZ3yJ7YPq_t_WNSvHMG7I2GZUMra7E-mce0sHZ-BF9Scc9ziS9yIoh6wFM5Zc-HpQhfOmUMpjfk=s0-d-e1-ft#https://gallery.mailchimp.com/76968f5b60a1d8aa16a7dfff0/images/bafc7e13-67b0-4547-b832-9d3455632405.jpg">
            <a:extLst>
              <a:ext uri="{FF2B5EF4-FFF2-40B4-BE49-F238E27FC236}">
                <a16:creationId xmlns:a16="http://schemas.microsoft.com/office/drawing/2014/main" id="{F84E9BF5-9261-4C92-8F64-00E2F9605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832" y="1621051"/>
            <a:ext cx="4875830" cy="4316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ci6.googleusercontent.com/proxy/udpJaD6fXDL6lGqKvz4alOgT60XyhQMEcXXPdXB9YZWYeXtLvXMNHY6BkHHB1efQCp4Z-QPkjxu9CKNajhLbVENOuhR4tZ3yJ7YPq_t_WNSvHMG7I2GZUMra7E-mce0sHZ-BF9Scc9ziS9yIoh6wFM5Zc-HpQhfOmUMpjfk=s0-d-e1-ft#https://gallery.mailchimp.com/76968f5b60a1d8aa16a7dfff0/images/bafc7e13-67b0-4547-b832-9d3455632405.jpg">
            <a:extLst>
              <a:ext uri="{FF2B5EF4-FFF2-40B4-BE49-F238E27FC236}">
                <a16:creationId xmlns:a16="http://schemas.microsoft.com/office/drawing/2014/main" id="{3E805382-B258-408E-9FA0-07517520E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170" y="1609444"/>
            <a:ext cx="4875830" cy="4316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9" t="25936" r="31519" b="22530"/>
          <a:stretch/>
        </p:blipFill>
        <p:spPr>
          <a:xfrm>
            <a:off x="1828800" y="2277533"/>
            <a:ext cx="3640667" cy="30056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1E279A-2BC1-48AE-BC41-F57C2484C8C8}"/>
              </a:ext>
            </a:extLst>
          </p:cNvPr>
          <p:cNvSpPr txBox="1"/>
          <p:nvPr/>
        </p:nvSpPr>
        <p:spPr>
          <a:xfrm>
            <a:off x="3562517" y="504530"/>
            <a:ext cx="50669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pc="300" dirty="0">
                <a:solidFill>
                  <a:schemeClr val="bg1"/>
                </a:solidFill>
              </a:rPr>
              <a:t>CERTIFICATES OF AWARD 2018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4524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Related image">
            <a:extLst>
              <a:ext uri="{FF2B5EF4-FFF2-40B4-BE49-F238E27FC236}">
                <a16:creationId xmlns:a16="http://schemas.microsoft.com/office/drawing/2014/main" id="{A4A8BF4E-9A5C-4FEF-96DE-44E80178A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255EA8D-17CC-49D7-8AFA-F5B7BDA36DC1}"/>
              </a:ext>
            </a:extLst>
          </p:cNvPr>
          <p:cNvSpPr txBox="1"/>
          <p:nvPr/>
        </p:nvSpPr>
        <p:spPr bwMode="auto">
          <a:xfrm>
            <a:off x="1926307" y="2044299"/>
            <a:ext cx="2260042" cy="3477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defTabSz="1219170" eaLnBrk="1" hangingPunct="1">
              <a:spcBef>
                <a:spcPct val="20000"/>
              </a:spcBef>
            </a:pPr>
            <a:r>
              <a:rPr lang="hu-HU" altLang="en-US" sz="1000" b="1" dirty="0">
                <a:solidFill>
                  <a:schemeClr val="bg1"/>
                </a:solidFill>
                <a:latin typeface="Arial"/>
                <a:cs typeface="Arial"/>
              </a:rPr>
              <a:t>Sertifikat untuk </a:t>
            </a:r>
            <a:r>
              <a:rPr lang="hu-HU" altLang="en-US" sz="1000" b="1" i="1" dirty="0">
                <a:solidFill>
                  <a:schemeClr val="bg1"/>
                </a:solidFill>
                <a:latin typeface="Arial"/>
                <a:cs typeface="Arial"/>
              </a:rPr>
              <a:t>PhytoCellTec</a:t>
            </a:r>
            <a:r>
              <a:rPr lang="hu-HU" altLang="en-US" sz="1000" b="1" dirty="0">
                <a:solidFill>
                  <a:schemeClr val="bg1"/>
                </a:solidFill>
                <a:latin typeface="Arial"/>
                <a:cs typeface="Arial"/>
              </a:rPr>
              <a:t>™ </a:t>
            </a:r>
          </a:p>
          <a:p>
            <a:pPr algn="ctr" defTabSz="1219170" eaLnBrk="1" hangingPunct="1">
              <a:spcBef>
                <a:spcPct val="20000"/>
              </a:spcBef>
            </a:pPr>
            <a:r>
              <a:rPr lang="hu-HU" altLang="en-US" sz="1050" b="1" i="1" dirty="0">
                <a:solidFill>
                  <a:schemeClr val="bg1"/>
                </a:solidFill>
                <a:latin typeface="Arial"/>
                <a:cs typeface="Arial"/>
              </a:rPr>
              <a:t>Malus domestica</a:t>
            </a:r>
            <a:endParaRPr lang="fi-FI" altLang="en-US" sz="1050" b="1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E444436-67F9-40AC-A0BC-1EDFE16C5385}"/>
              </a:ext>
            </a:extLst>
          </p:cNvPr>
          <p:cNvSpPr txBox="1"/>
          <p:nvPr/>
        </p:nvSpPr>
        <p:spPr bwMode="auto">
          <a:xfrm>
            <a:off x="5298710" y="2063894"/>
            <a:ext cx="1594580" cy="323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defTabSz="1219170" eaLnBrk="1" hangingPunct="1">
              <a:spcBef>
                <a:spcPct val="20000"/>
              </a:spcBef>
            </a:pPr>
            <a:r>
              <a:rPr lang="de-DE" altLang="en-US" sz="1050" b="1" dirty="0">
                <a:solidFill>
                  <a:schemeClr val="bg1"/>
                </a:solidFill>
                <a:latin typeface="Arial"/>
                <a:cs typeface="Arial"/>
              </a:rPr>
              <a:t>Sertifikat untuk </a:t>
            </a:r>
            <a:r>
              <a:rPr lang="de-DE" altLang="en-US" sz="1050" b="1" i="1" dirty="0">
                <a:solidFill>
                  <a:schemeClr val="bg1"/>
                </a:solidFill>
                <a:latin typeface="Arial"/>
                <a:cs typeface="Arial"/>
              </a:rPr>
              <a:t>PhytoCellTec</a:t>
            </a:r>
            <a:r>
              <a:rPr lang="de-DE" altLang="en-US" sz="1050" b="1" dirty="0">
                <a:solidFill>
                  <a:schemeClr val="bg1"/>
                </a:solidFill>
                <a:latin typeface="Arial"/>
                <a:cs typeface="Arial"/>
              </a:rPr>
              <a:t>™ Argan</a:t>
            </a:r>
            <a:endParaRPr lang="en-US" altLang="en-US" sz="105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0FB0533B-BE01-44FF-A5F9-A183163B1B7A}"/>
              </a:ext>
            </a:extLst>
          </p:cNvPr>
          <p:cNvSpPr txBox="1"/>
          <p:nvPr/>
        </p:nvSpPr>
        <p:spPr bwMode="auto">
          <a:xfrm>
            <a:off x="8557645" y="2044299"/>
            <a:ext cx="1221488" cy="338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defTabSz="1219170" eaLnBrk="1" hangingPunct="1">
              <a:spcBef>
                <a:spcPct val="20000"/>
              </a:spcBef>
            </a:pPr>
            <a:r>
              <a:rPr lang="pl-PL" altLang="en-US" sz="1000" b="1" dirty="0" err="1">
                <a:solidFill>
                  <a:schemeClr val="bg1"/>
                </a:solidFill>
                <a:latin typeface="Arial"/>
                <a:cs typeface="Arial"/>
              </a:rPr>
              <a:t>Sertifikat</a:t>
            </a:r>
            <a:r>
              <a:rPr lang="pl-PL" altLang="en-US" sz="10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pl-PL" altLang="en-US" sz="1000" b="1" dirty="0" err="1">
                <a:solidFill>
                  <a:schemeClr val="bg1"/>
                </a:solidFill>
                <a:latin typeface="Arial"/>
                <a:cs typeface="Arial"/>
              </a:rPr>
              <a:t>untuk</a:t>
            </a:r>
            <a:r>
              <a:rPr lang="pl-PL" altLang="en-US" sz="10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  <a:p>
            <a:pPr algn="ctr" defTabSz="1219170" eaLnBrk="1" hangingPunct="1">
              <a:spcBef>
                <a:spcPct val="20000"/>
              </a:spcBef>
            </a:pPr>
            <a:r>
              <a:rPr lang="pl-PL" altLang="en-US" sz="1000" b="1" i="1" dirty="0" err="1">
                <a:solidFill>
                  <a:schemeClr val="bg1"/>
                </a:solidFill>
                <a:latin typeface="Arial"/>
                <a:cs typeface="Arial"/>
              </a:rPr>
              <a:t>Snow</a:t>
            </a:r>
            <a:r>
              <a:rPr lang="pl-PL" altLang="en-US" sz="10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pl-PL" altLang="en-US" sz="1000" b="1" i="1" dirty="0" err="1">
                <a:solidFill>
                  <a:schemeClr val="bg1"/>
                </a:solidFill>
                <a:latin typeface="Arial"/>
                <a:cs typeface="Arial"/>
              </a:rPr>
              <a:t>Algae</a:t>
            </a:r>
            <a:r>
              <a:rPr lang="pl-PL" altLang="en-US" sz="10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pl-PL" altLang="en-US" sz="1000" b="1" i="1" dirty="0" err="1">
                <a:solidFill>
                  <a:schemeClr val="bg1"/>
                </a:solidFill>
                <a:latin typeface="Arial"/>
                <a:cs typeface="Arial"/>
              </a:rPr>
              <a:t>Powder</a:t>
            </a:r>
            <a:endParaRPr lang="en-US" altLang="en-US" sz="1000" b="1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C56A81-9859-44EA-845E-4CE85C4DD48B}"/>
              </a:ext>
            </a:extLst>
          </p:cNvPr>
          <p:cNvSpPr/>
          <p:nvPr/>
        </p:nvSpPr>
        <p:spPr>
          <a:xfrm>
            <a:off x="1794330" y="2617259"/>
            <a:ext cx="2392019" cy="335944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Placeholder 5">
            <a:extLst>
              <a:ext uri="{FF2B5EF4-FFF2-40B4-BE49-F238E27FC236}">
                <a16:creationId xmlns:a16="http://schemas.microsoft.com/office/drawing/2014/main" id="{1082E7C8-F566-41E0-81D3-4FC48B8875D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75058" y="2719815"/>
            <a:ext cx="2252908" cy="3187366"/>
          </a:xfrm>
          <a:prstGeom prst="roundRect">
            <a:avLst>
              <a:gd name="adj" fmla="val 4504"/>
            </a:avLst>
          </a:prstGeom>
        </p:spPr>
      </p:pic>
      <p:pic>
        <p:nvPicPr>
          <p:cNvPr id="13" name="Picture Placeholder 8">
            <a:extLst>
              <a:ext uri="{FF2B5EF4-FFF2-40B4-BE49-F238E27FC236}">
                <a16:creationId xmlns:a16="http://schemas.microsoft.com/office/drawing/2014/main" id="{6F844A55-6E76-477C-B7C9-36F1CC3E969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41935" y="2750538"/>
            <a:ext cx="2252908" cy="3187366"/>
          </a:xfrm>
          <a:prstGeom prst="roundRect">
            <a:avLst>
              <a:gd name="adj" fmla="val 2331"/>
            </a:avLst>
          </a:prstGeom>
        </p:spPr>
      </p:pic>
      <p:pic>
        <p:nvPicPr>
          <p:cNvPr id="14" name="Picture Placeholder 7">
            <a:extLst>
              <a:ext uri="{FF2B5EF4-FFF2-40B4-BE49-F238E27FC236}">
                <a16:creationId xmlns:a16="http://schemas.microsoft.com/office/drawing/2014/main" id="{6E793807-CA17-46D1-8E79-CBEE428D85E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09159" y="2703299"/>
            <a:ext cx="2252908" cy="3187366"/>
          </a:xfrm>
          <a:prstGeom prst="roundRect">
            <a:avLst>
              <a:gd name="adj" fmla="val 3573"/>
            </a:avLst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19C85BE-D5FB-41CC-BB89-B46DFD5226C2}"/>
              </a:ext>
            </a:extLst>
          </p:cNvPr>
          <p:cNvSpPr/>
          <p:nvPr/>
        </p:nvSpPr>
        <p:spPr>
          <a:xfrm>
            <a:off x="4839604" y="2617259"/>
            <a:ext cx="2392019" cy="335944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8D42343-4984-4365-A811-7F9C913A45BA}"/>
              </a:ext>
            </a:extLst>
          </p:cNvPr>
          <p:cNvSpPr/>
          <p:nvPr/>
        </p:nvSpPr>
        <p:spPr>
          <a:xfrm>
            <a:off x="7972380" y="2664498"/>
            <a:ext cx="2392019" cy="335944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9C1AD8-51C8-48E8-BDCC-428BB1B41787}"/>
              </a:ext>
            </a:extLst>
          </p:cNvPr>
          <p:cNvSpPr/>
          <p:nvPr/>
        </p:nvSpPr>
        <p:spPr>
          <a:xfrm>
            <a:off x="3086810" y="687024"/>
            <a:ext cx="60183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spc="300" dirty="0">
                <a:solidFill>
                  <a:schemeClr val="bg1"/>
                </a:solidFill>
              </a:rPr>
              <a:t>CERTIFICATES OF AUTHENTICITY</a:t>
            </a:r>
          </a:p>
        </p:txBody>
      </p:sp>
    </p:spTree>
    <p:extLst>
      <p:ext uri="{BB962C8B-B14F-4D97-AF65-F5344CB8AC3E}">
        <p14:creationId xmlns:p14="http://schemas.microsoft.com/office/powerpoint/2010/main" val="3689575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Related image">
            <a:extLst>
              <a:ext uri="{FF2B5EF4-FFF2-40B4-BE49-F238E27FC236}">
                <a16:creationId xmlns:a16="http://schemas.microsoft.com/office/drawing/2014/main" id="{A4A8BF4E-9A5C-4FEF-96DE-44E80178A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A54DFD02-D18C-41DA-A9CF-82D127008F8C}"/>
              </a:ext>
            </a:extLst>
          </p:cNvPr>
          <p:cNvSpPr txBox="1"/>
          <p:nvPr/>
        </p:nvSpPr>
        <p:spPr bwMode="auto">
          <a:xfrm>
            <a:off x="1691546" y="1744119"/>
            <a:ext cx="2502672" cy="4062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defTabSz="1219170" eaLnBrk="1" hangingPunct="1">
              <a:spcBef>
                <a:spcPct val="20000"/>
              </a:spcBef>
            </a:pPr>
            <a:r>
              <a:rPr lang="ro-RO" altLang="en-US" sz="1200" b="1" dirty="0">
                <a:solidFill>
                  <a:schemeClr val="bg1"/>
                </a:solidFill>
                <a:latin typeface="Arial"/>
                <a:cs typeface="Arial"/>
              </a:rPr>
              <a:t>Surat Eksklusif </a:t>
            </a:r>
          </a:p>
          <a:p>
            <a:pPr algn="ctr" defTabSz="1219170" eaLnBrk="1" hangingPunct="1">
              <a:spcBef>
                <a:spcPct val="20000"/>
              </a:spcBef>
            </a:pPr>
            <a:r>
              <a:rPr lang="ro-RO" altLang="en-US" sz="1200" b="1" i="1" dirty="0">
                <a:solidFill>
                  <a:schemeClr val="bg1"/>
                </a:solidFill>
                <a:latin typeface="Arial"/>
                <a:cs typeface="Arial"/>
              </a:rPr>
              <a:t>PhytoCellTec</a:t>
            </a:r>
            <a:r>
              <a:rPr lang="hu-HU" altLang="en-US" sz="1200" b="1" dirty="0">
                <a:solidFill>
                  <a:schemeClr val="bg1"/>
                </a:solidFill>
                <a:latin typeface="Arial"/>
                <a:cs typeface="Arial"/>
              </a:rPr>
              <a:t>™ </a:t>
            </a:r>
            <a:r>
              <a:rPr lang="ro-RO" altLang="en-US" sz="1200" b="1" i="1" dirty="0">
                <a:solidFill>
                  <a:schemeClr val="bg1"/>
                </a:solidFill>
                <a:latin typeface="Arial"/>
                <a:cs typeface="Arial"/>
              </a:rPr>
              <a:t>Md</a:t>
            </a:r>
            <a:endParaRPr lang="en-US" altLang="en-US" sz="1200" b="1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C6E97392-9B7D-4DB9-AD63-42C785759007}"/>
              </a:ext>
            </a:extLst>
          </p:cNvPr>
          <p:cNvSpPr txBox="1"/>
          <p:nvPr/>
        </p:nvSpPr>
        <p:spPr bwMode="auto">
          <a:xfrm>
            <a:off x="4998126" y="1738111"/>
            <a:ext cx="1989365" cy="4062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defTabSz="1219170" eaLnBrk="1" hangingPunct="1">
              <a:spcBef>
                <a:spcPct val="20000"/>
              </a:spcBef>
            </a:pPr>
            <a:r>
              <a:rPr lang="fi-FI" altLang="en-US" sz="1200" b="1" dirty="0">
                <a:solidFill>
                  <a:schemeClr val="bg1"/>
                </a:solidFill>
                <a:latin typeface="Arial"/>
                <a:cs typeface="Arial"/>
              </a:rPr>
              <a:t>Surat </a:t>
            </a:r>
            <a:r>
              <a:rPr lang="fi-FI" altLang="en-US" sz="1200" b="1" dirty="0" err="1">
                <a:solidFill>
                  <a:schemeClr val="bg1"/>
                </a:solidFill>
                <a:latin typeface="Arial"/>
                <a:cs typeface="Arial"/>
              </a:rPr>
              <a:t>Kuasa</a:t>
            </a:r>
            <a:r>
              <a:rPr lang="fi-FI" altLang="en-US" sz="1200" b="1" dirty="0">
                <a:solidFill>
                  <a:schemeClr val="bg1"/>
                </a:solidFill>
                <a:latin typeface="Arial"/>
                <a:cs typeface="Arial"/>
              </a:rPr>
              <a:t> dari </a:t>
            </a:r>
          </a:p>
          <a:p>
            <a:pPr algn="ctr" defTabSz="1219170" eaLnBrk="1" hangingPunct="1">
              <a:spcBef>
                <a:spcPct val="20000"/>
              </a:spcBef>
            </a:pPr>
            <a:r>
              <a:rPr lang="fi-FI" altLang="en-US" sz="1200" b="1" dirty="0" err="1">
                <a:solidFill>
                  <a:schemeClr val="bg1"/>
                </a:solidFill>
                <a:latin typeface="Arial"/>
                <a:cs typeface="Arial"/>
              </a:rPr>
              <a:t>Mibelle</a:t>
            </a:r>
            <a:r>
              <a:rPr lang="fi-FI" altLang="en-US" sz="12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i-FI" altLang="en-US" sz="1200" b="1" dirty="0" err="1">
                <a:solidFill>
                  <a:schemeClr val="bg1"/>
                </a:solidFill>
                <a:latin typeface="Arial"/>
                <a:cs typeface="Arial"/>
              </a:rPr>
              <a:t>Biochemistry</a:t>
            </a:r>
            <a:endParaRPr lang="fi-FI" altLang="en-US" sz="12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7" name="Picture Placeholder 7" descr="authorization_letter.png">
            <a:extLst>
              <a:ext uri="{FF2B5EF4-FFF2-40B4-BE49-F238E27FC236}">
                <a16:creationId xmlns:a16="http://schemas.microsoft.com/office/drawing/2014/main" id="{15778CCC-C23E-401D-97D0-3565692144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b="17032"/>
          <a:stretch>
            <a:fillRect/>
          </a:stretch>
        </p:blipFill>
        <p:spPr>
          <a:xfrm>
            <a:off x="4601256" y="2376596"/>
            <a:ext cx="2792076" cy="3275390"/>
          </a:xfrm>
          <a:prstGeom prst="roundRect">
            <a:avLst>
              <a:gd name="adj" fmla="val 3883"/>
            </a:avLst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7A32B25-FBED-4556-BC27-42852A05EE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012" y="2403805"/>
            <a:ext cx="2793400" cy="3248181"/>
          </a:xfrm>
          <a:prstGeom prst="roundRect">
            <a:avLst>
              <a:gd name="adj" fmla="val 2183"/>
            </a:avLst>
          </a:prstGeom>
          <a:ln>
            <a:noFill/>
          </a:ln>
          <a:effectLst/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69B114-7F33-4770-8092-2D44B42796EC}"/>
              </a:ext>
            </a:extLst>
          </p:cNvPr>
          <p:cNvSpPr/>
          <p:nvPr/>
        </p:nvSpPr>
        <p:spPr>
          <a:xfrm>
            <a:off x="1327391" y="2323992"/>
            <a:ext cx="2969003" cy="340366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C1F3D62-3AA9-45A6-8736-4E9F5DBD5DF2}"/>
              </a:ext>
            </a:extLst>
          </p:cNvPr>
          <p:cNvSpPr/>
          <p:nvPr/>
        </p:nvSpPr>
        <p:spPr>
          <a:xfrm>
            <a:off x="4508308" y="2318420"/>
            <a:ext cx="2969003" cy="340366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D566AEE-C18E-4623-A430-97C79D85F426}"/>
              </a:ext>
            </a:extLst>
          </p:cNvPr>
          <p:cNvSpPr txBox="1"/>
          <p:nvPr/>
        </p:nvSpPr>
        <p:spPr bwMode="auto">
          <a:xfrm>
            <a:off x="8259480" y="1262577"/>
            <a:ext cx="2158125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170">
              <a:spcBef>
                <a:spcPct val="20000"/>
              </a:spcBef>
            </a:pPr>
            <a:r>
              <a:rPr lang="en-US" sz="1000" b="1" dirty="0" err="1">
                <a:solidFill>
                  <a:schemeClr val="bg1"/>
                </a:solidFill>
                <a:latin typeface="Arial"/>
                <a:cs typeface="Arial"/>
              </a:rPr>
              <a:t>Sertifikat</a:t>
            </a:r>
            <a:r>
              <a:rPr lang="en-US" sz="10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Arial"/>
                <a:cs typeface="Arial"/>
              </a:rPr>
              <a:t>Keaslian</a:t>
            </a:r>
            <a:r>
              <a:rPr lang="en-US" sz="10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Arial"/>
                <a:cs typeface="Arial"/>
              </a:rPr>
              <a:t>dari</a:t>
            </a:r>
            <a:r>
              <a:rPr lang="en-US" sz="10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  <a:p>
            <a:pPr defTabSz="1219170">
              <a:spcBef>
                <a:spcPct val="20000"/>
              </a:spcBef>
            </a:pPr>
            <a:r>
              <a:rPr lang="en-US" sz="1000" b="1" dirty="0" err="1">
                <a:solidFill>
                  <a:schemeClr val="bg1"/>
                </a:solidFill>
                <a:latin typeface="Arial"/>
                <a:cs typeface="Arial"/>
              </a:rPr>
              <a:t>Induchem</a:t>
            </a:r>
            <a:r>
              <a:rPr lang="en-US" sz="1000" b="1" dirty="0">
                <a:solidFill>
                  <a:schemeClr val="bg1"/>
                </a:solidFill>
                <a:latin typeface="Arial"/>
                <a:cs typeface="Arial"/>
              </a:rPr>
              <a:t> Companies</a:t>
            </a:r>
          </a:p>
        </p:txBody>
      </p:sp>
      <p:pic>
        <p:nvPicPr>
          <p:cNvPr id="41" name="Picture Placeholder 4" descr="BG-0001.jpg">
            <a:extLst>
              <a:ext uri="{FF2B5EF4-FFF2-40B4-BE49-F238E27FC236}">
                <a16:creationId xmlns:a16="http://schemas.microsoft.com/office/drawing/2014/main" id="{31684EF3-4A23-4E60-91A0-07DA0A9064A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3729" r="3729"/>
          <a:stretch>
            <a:fillRect/>
          </a:stretch>
        </p:blipFill>
        <p:spPr>
          <a:xfrm>
            <a:off x="8044798" y="1787180"/>
            <a:ext cx="2610782" cy="2037515"/>
          </a:xfrm>
          <a:prstGeom prst="roundRect">
            <a:avLst>
              <a:gd name="adj" fmla="val 3883"/>
            </a:avLst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C4F8B8E-5949-47E1-8458-DD04F1596744}"/>
              </a:ext>
            </a:extLst>
          </p:cNvPr>
          <p:cNvSpPr/>
          <p:nvPr/>
        </p:nvSpPr>
        <p:spPr>
          <a:xfrm rot="16200000">
            <a:off x="8235846" y="1395098"/>
            <a:ext cx="2205394" cy="279184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0265CD1F-391C-4565-A4DD-024F5D1118F4}"/>
              </a:ext>
            </a:extLst>
          </p:cNvPr>
          <p:cNvSpPr txBox="1"/>
          <p:nvPr/>
        </p:nvSpPr>
        <p:spPr bwMode="auto">
          <a:xfrm>
            <a:off x="8302772" y="4038805"/>
            <a:ext cx="2158125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170">
              <a:spcBef>
                <a:spcPct val="20000"/>
              </a:spcBef>
            </a:pPr>
            <a:r>
              <a:rPr lang="sv-SE" sz="1000" b="1" dirty="0" err="1">
                <a:solidFill>
                  <a:schemeClr val="bg1"/>
                </a:solidFill>
                <a:latin typeface="Arial"/>
                <a:cs typeface="Arial"/>
              </a:rPr>
              <a:t>Sertifikat</a:t>
            </a:r>
            <a:r>
              <a:rPr lang="sv-SE" sz="10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sv-SE" sz="1000" b="1" dirty="0" err="1">
                <a:solidFill>
                  <a:schemeClr val="bg1"/>
                </a:solidFill>
                <a:latin typeface="Arial"/>
                <a:cs typeface="Arial"/>
              </a:rPr>
              <a:t>Keaslian</a:t>
            </a:r>
            <a:r>
              <a:rPr lang="sv-SE" sz="1000" b="1" dirty="0">
                <a:solidFill>
                  <a:schemeClr val="bg1"/>
                </a:solidFill>
                <a:latin typeface="Arial"/>
                <a:cs typeface="Arial"/>
              </a:rPr>
              <a:t> dari </a:t>
            </a:r>
          </a:p>
          <a:p>
            <a:pPr defTabSz="1219170">
              <a:spcBef>
                <a:spcPct val="20000"/>
              </a:spcBef>
            </a:pPr>
            <a:r>
              <a:rPr lang="sv-SE" sz="1000" b="1" dirty="0" err="1">
                <a:solidFill>
                  <a:schemeClr val="bg1"/>
                </a:solidFill>
                <a:latin typeface="Arial"/>
                <a:cs typeface="Arial"/>
              </a:rPr>
              <a:t>Mibelle</a:t>
            </a:r>
            <a:r>
              <a:rPr lang="sv-SE" sz="10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sv-SE" sz="1000" b="1" dirty="0" err="1">
                <a:solidFill>
                  <a:schemeClr val="bg1"/>
                </a:solidFill>
                <a:latin typeface="Arial"/>
                <a:cs typeface="Arial"/>
              </a:rPr>
              <a:t>Biochemistry</a:t>
            </a:r>
            <a:endParaRPr lang="en-US" sz="1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2" name="Picture Placeholder 5" descr="BG-0002.jpg">
            <a:extLst>
              <a:ext uri="{FF2B5EF4-FFF2-40B4-BE49-F238E27FC236}">
                <a16:creationId xmlns:a16="http://schemas.microsoft.com/office/drawing/2014/main" id="{C9A141C2-1D1D-437D-B770-774D4F32407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l="3634" r="3634"/>
          <a:stretch>
            <a:fillRect/>
          </a:stretch>
        </p:blipFill>
        <p:spPr>
          <a:xfrm>
            <a:off x="8076444" y="4508766"/>
            <a:ext cx="2610782" cy="2037515"/>
          </a:xfrm>
          <a:prstGeom prst="roundRect">
            <a:avLst>
              <a:gd name="adj" fmla="val 3883"/>
            </a:avLst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CF0AEE02-8A3F-4B37-B516-08372C3F3075}"/>
              </a:ext>
            </a:extLst>
          </p:cNvPr>
          <p:cNvSpPr/>
          <p:nvPr/>
        </p:nvSpPr>
        <p:spPr>
          <a:xfrm rot="16200000">
            <a:off x="8271836" y="4127938"/>
            <a:ext cx="2205394" cy="279184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D51B30-0590-4A93-B871-B6E9BCE17A6F}"/>
              </a:ext>
            </a:extLst>
          </p:cNvPr>
          <p:cNvSpPr/>
          <p:nvPr/>
        </p:nvSpPr>
        <p:spPr>
          <a:xfrm>
            <a:off x="3086810" y="564644"/>
            <a:ext cx="60183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spc="300" dirty="0">
                <a:solidFill>
                  <a:schemeClr val="bg1"/>
                </a:solidFill>
              </a:rPr>
              <a:t>CERTIFICATES OF AUTHENTICITY</a:t>
            </a:r>
          </a:p>
        </p:txBody>
      </p:sp>
    </p:spTree>
    <p:extLst>
      <p:ext uri="{BB962C8B-B14F-4D97-AF65-F5344CB8AC3E}">
        <p14:creationId xmlns:p14="http://schemas.microsoft.com/office/powerpoint/2010/main" val="1406575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19C1397E-4ECC-404C-9D34-96C81B13B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7182" name="Picture 3" descr="paten_us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7773" y="1354544"/>
            <a:ext cx="3080750" cy="4354106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91" name="Rectangle 2"/>
          <p:cNvSpPr>
            <a:spLocks noChangeArrowheads="1"/>
          </p:cNvSpPr>
          <p:nvPr/>
        </p:nvSpPr>
        <p:spPr bwMode="auto">
          <a:xfrm>
            <a:off x="5317262" y="5894364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nl-NL" altLang="en-US" sz="1800" dirty="0">
                <a:solidFill>
                  <a:schemeClr val="bg1"/>
                </a:solidFill>
                <a:latin typeface="+mn-lt"/>
                <a:cs typeface="Arial"/>
              </a:rPr>
              <a:t>PATEN DAN KANTOR MEREK DAGANG DARI USA</a:t>
            </a:r>
            <a:endParaRPr lang="en-US" altLang="en-US" sz="1800" dirty="0">
              <a:solidFill>
                <a:schemeClr val="bg1"/>
              </a:solidFill>
              <a:latin typeface="+mn-lt"/>
              <a:cs typeface="Arial"/>
            </a:endParaRPr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DDD53AEC-A2A5-4E1D-B3B3-F24D1A059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1" y="2673846"/>
            <a:ext cx="4070351" cy="24625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tr-TR" altLang="en-US" sz="2667" dirty="0">
                <a:solidFill>
                  <a:schemeClr val="bg1"/>
                </a:solidFill>
                <a:latin typeface="Arial"/>
                <a:cs typeface="Arial"/>
              </a:rPr>
              <a:t>Proses </a:t>
            </a:r>
            <a:r>
              <a:rPr lang="tr-TR" altLang="en-US" sz="2667" dirty="0" err="1">
                <a:solidFill>
                  <a:schemeClr val="bg1"/>
                </a:solidFill>
                <a:latin typeface="Arial"/>
                <a:cs typeface="Arial"/>
              </a:rPr>
              <a:t>kultivasi</a:t>
            </a:r>
            <a:r>
              <a:rPr lang="tr-TR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altLang="en-US" sz="2667" i="1" dirty="0" err="1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tr-TR" altLang="en-US" sz="2667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altLang="en-US" sz="2667" i="1" dirty="0" err="1">
                <a:solidFill>
                  <a:schemeClr val="bg1"/>
                </a:solidFill>
                <a:latin typeface="Arial"/>
                <a:cs typeface="Arial"/>
              </a:rPr>
              <a:t>cell</a:t>
            </a:r>
            <a:r>
              <a:rPr lang="tr-TR" altLang="en-US" sz="2667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altLang="en-US" sz="2667" dirty="0" err="1">
                <a:solidFill>
                  <a:schemeClr val="bg1"/>
                </a:solidFill>
                <a:latin typeface="Arial"/>
                <a:cs typeface="Arial"/>
              </a:rPr>
              <a:t>tumbuhan</a:t>
            </a:r>
            <a:r>
              <a:rPr lang="tr-TR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altLang="en-US" sz="2667" dirty="0" err="1">
                <a:solidFill>
                  <a:schemeClr val="bg1"/>
                </a:solidFill>
                <a:latin typeface="Arial"/>
                <a:cs typeface="Arial"/>
              </a:rPr>
              <a:t>yang</a:t>
            </a:r>
            <a:r>
              <a:rPr lang="tr-TR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altLang="en-US" sz="2667" dirty="0" err="1">
                <a:solidFill>
                  <a:schemeClr val="bg1"/>
                </a:solidFill>
                <a:latin typeface="Arial"/>
                <a:cs typeface="Arial"/>
              </a:rPr>
              <a:t>telah</a:t>
            </a:r>
            <a:r>
              <a:rPr lang="tr-TR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altLang="en-US" sz="2667" dirty="0" err="1">
                <a:solidFill>
                  <a:schemeClr val="bg1"/>
                </a:solidFill>
                <a:latin typeface="Arial"/>
                <a:cs typeface="Arial"/>
              </a:rPr>
              <a:t>dipatenkan</a:t>
            </a:r>
            <a:r>
              <a:rPr lang="tr-TR" altLang="en-US" sz="2667" dirty="0">
                <a:solidFill>
                  <a:schemeClr val="bg1"/>
                </a:solidFill>
                <a:latin typeface="Arial"/>
                <a:cs typeface="Arial"/>
              </a:rPr>
              <a:t> dan </a:t>
            </a:r>
          </a:p>
          <a:p>
            <a:pPr algn="ctr" eaLnBrk="1" hangingPunct="1"/>
            <a:r>
              <a:rPr lang="tr-TR" altLang="en-US" sz="2667" dirty="0" err="1">
                <a:solidFill>
                  <a:schemeClr val="bg1"/>
                </a:solidFill>
                <a:latin typeface="Arial"/>
                <a:cs typeface="Arial"/>
              </a:rPr>
              <a:t>hanya</a:t>
            </a:r>
            <a:r>
              <a:rPr lang="tr-TR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altLang="en-US" sz="2667" dirty="0" err="1">
                <a:solidFill>
                  <a:schemeClr val="bg1"/>
                </a:solidFill>
                <a:latin typeface="Arial"/>
                <a:cs typeface="Arial"/>
              </a:rPr>
              <a:t>bisa</a:t>
            </a:r>
            <a:r>
              <a:rPr lang="tr-TR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altLang="en-US" sz="2667" dirty="0" err="1">
                <a:solidFill>
                  <a:schemeClr val="bg1"/>
                </a:solidFill>
                <a:latin typeface="Arial"/>
                <a:cs typeface="Arial"/>
              </a:rPr>
              <a:t>diproduksi</a:t>
            </a:r>
            <a:r>
              <a:rPr lang="tr-TR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altLang="en-US" sz="2667" dirty="0" err="1">
                <a:solidFill>
                  <a:schemeClr val="bg1"/>
                </a:solidFill>
                <a:latin typeface="Arial"/>
                <a:cs typeface="Arial"/>
              </a:rPr>
              <a:t>oleh</a:t>
            </a:r>
            <a:r>
              <a:rPr lang="tr-TR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  <a:p>
            <a:pPr algn="ctr" eaLnBrk="1" hangingPunct="1"/>
            <a:r>
              <a:rPr lang="tr-TR" altLang="en-US" sz="2667" b="1" dirty="0" err="1">
                <a:solidFill>
                  <a:schemeClr val="bg1"/>
                </a:solidFill>
                <a:latin typeface="Arial"/>
                <a:cs typeface="Arial"/>
              </a:rPr>
              <a:t>Mibelle</a:t>
            </a:r>
            <a:r>
              <a:rPr lang="tr-TR" altLang="en-US" sz="2667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altLang="en-US" sz="2667" b="1" dirty="0" err="1">
                <a:solidFill>
                  <a:schemeClr val="bg1"/>
                </a:solidFill>
                <a:latin typeface="Arial"/>
                <a:cs typeface="Arial"/>
              </a:rPr>
              <a:t>Biochemistry</a:t>
            </a:r>
            <a:r>
              <a:rPr lang="tr-TR" altLang="en-US" sz="2667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altLang="en-US" sz="2667" dirty="0">
                <a:solidFill>
                  <a:schemeClr val="bg1"/>
                </a:solidFill>
                <a:latin typeface="Arial"/>
                <a:cs typeface="Arial"/>
              </a:rPr>
              <a:t>(</a:t>
            </a:r>
            <a:r>
              <a:rPr lang="tr-TR" altLang="en-US" sz="2667" dirty="0" err="1">
                <a:solidFill>
                  <a:schemeClr val="bg1"/>
                </a:solidFill>
                <a:latin typeface="Arial"/>
                <a:cs typeface="Arial"/>
              </a:rPr>
              <a:t>Swiss</a:t>
            </a:r>
            <a:r>
              <a:rPr lang="tr-TR" altLang="en-US" sz="2667" dirty="0">
                <a:solidFill>
                  <a:schemeClr val="bg1"/>
                </a:solidFill>
                <a:latin typeface="Arial"/>
                <a:cs typeface="Arial"/>
              </a:rPr>
              <a:t>)</a:t>
            </a:r>
            <a:endParaRPr lang="en-US" altLang="en-US" sz="2667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" name="Rectangle 39">
            <a:extLst>
              <a:ext uri="{FF2B5EF4-FFF2-40B4-BE49-F238E27FC236}">
                <a16:creationId xmlns:a16="http://schemas.microsoft.com/office/drawing/2014/main" id="{61652BD0-2F4C-42D5-B459-12FE8AA48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373" y="1761068"/>
            <a:ext cx="4682307" cy="83099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4800" b="1" i="1" dirty="0" err="1">
                <a:solidFill>
                  <a:schemeClr val="bg1"/>
                </a:solidFill>
                <a:latin typeface="Arial"/>
                <a:cs typeface="Arial"/>
              </a:rPr>
              <a:t>PhytoCellTec</a:t>
            </a:r>
            <a:r>
              <a:rPr lang="en-US" altLang="en-US" sz="4800" b="1" dirty="0">
                <a:solidFill>
                  <a:schemeClr val="bg1"/>
                </a:solidFill>
                <a:latin typeface="Arial"/>
                <a:cs typeface="Arial"/>
              </a:rPr>
              <a:t>™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869160-0590-4515-AF8A-58399379831E}"/>
              </a:ext>
            </a:extLst>
          </p:cNvPr>
          <p:cNvSpPr/>
          <p:nvPr/>
        </p:nvSpPr>
        <p:spPr>
          <a:xfrm>
            <a:off x="3733526" y="498630"/>
            <a:ext cx="47249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spc="300" dirty="0">
                <a:solidFill>
                  <a:schemeClr val="bg1"/>
                </a:solidFill>
              </a:rPr>
              <a:t>CERTIFICATES OF PATENT</a:t>
            </a:r>
          </a:p>
        </p:txBody>
      </p:sp>
    </p:spTree>
    <p:extLst>
      <p:ext uri="{BB962C8B-B14F-4D97-AF65-F5344CB8AC3E}">
        <p14:creationId xmlns:p14="http://schemas.microsoft.com/office/powerpoint/2010/main" val="376603727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97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9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9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486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48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8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91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Chord 26"/>
          <p:cNvSpPr/>
          <p:nvPr/>
        </p:nvSpPr>
        <p:spPr bwMode="auto">
          <a:xfrm rot="-5400000">
            <a:off x="4412192" y="-6478057"/>
            <a:ext cx="3367617" cy="12700000"/>
          </a:xfrm>
          <a:custGeom>
            <a:avLst/>
            <a:gdLst>
              <a:gd name="T0" fmla="*/ 1196551 w 2525713"/>
              <a:gd name="T1" fmla="*/ 9518431 h 9525000"/>
              <a:gd name="T2" fmla="*/ 0 w 2525713"/>
              <a:gd name="T3" fmla="*/ 4761270 h 9525000"/>
              <a:gd name="T4" fmla="*/ 1205799 w 2525713"/>
              <a:gd name="T5" fmla="*/ 4864 h 9525000"/>
              <a:gd name="T6" fmla="*/ 1196551 w 2525713"/>
              <a:gd name="T7" fmla="*/ 9518431 h 95250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525713" h="9525000">
                <a:moveTo>
                  <a:pt x="1196551" y="9518431"/>
                </a:moveTo>
                <a:cubicBezTo>
                  <a:pt x="525662" y="9385407"/>
                  <a:pt x="-174" y="7294827"/>
                  <a:pt x="0" y="4761270"/>
                </a:cubicBezTo>
                <a:cubicBezTo>
                  <a:pt x="174" y="2215163"/>
                  <a:pt x="531345" y="119902"/>
                  <a:pt x="1205799" y="4864"/>
                </a:cubicBezTo>
                <a:cubicBezTo>
                  <a:pt x="1202716" y="3176053"/>
                  <a:pt x="1199634" y="6347242"/>
                  <a:pt x="1196551" y="9518431"/>
                </a:cubicBezTo>
                <a:close/>
              </a:path>
            </a:pathLst>
          </a:custGeom>
          <a:gradFill rotWithShape="1">
            <a:gsLst>
              <a:gs pos="0">
                <a:srgbClr val="008F77"/>
              </a:gs>
              <a:gs pos="20000">
                <a:srgbClr val="008B74"/>
              </a:gs>
              <a:gs pos="100000">
                <a:srgbClr val="006957"/>
              </a:gs>
            </a:gsLst>
            <a:lin ang="5400000"/>
          </a:gradFill>
          <a:ln w="9525" cap="flat" cmpd="sng">
            <a:solidFill>
              <a:srgbClr val="007D6B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1048693" name="Rectangle 27"/>
          <p:cNvSpPr>
            <a:spLocks noChangeArrowheads="1"/>
          </p:cNvSpPr>
          <p:nvPr/>
        </p:nvSpPr>
        <p:spPr bwMode="auto">
          <a:xfrm>
            <a:off x="4353985" y="2006600"/>
            <a:ext cx="3484033" cy="53340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tr-TR" altLang="en-US" sz="3200" b="1" dirty="0">
                <a:solidFill>
                  <a:srgbClr val="262626"/>
                </a:solidFill>
                <a:latin typeface="Arial"/>
                <a:cs typeface="Arial"/>
              </a:rPr>
              <a:t>Proses </a:t>
            </a:r>
            <a:r>
              <a:rPr lang="tr-TR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Pembuatan</a:t>
            </a:r>
            <a:r>
              <a:rPr lang="tr-TR" altLang="en-US" sz="3200" b="1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Ekstrak</a:t>
            </a:r>
            <a:r>
              <a:rPr lang="tr-TR" altLang="en-US" sz="3200" b="1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200" b="1" i="1" dirty="0" err="1">
                <a:solidFill>
                  <a:srgbClr val="262626"/>
                </a:solidFill>
                <a:latin typeface="Arial"/>
                <a:cs typeface="Arial"/>
              </a:rPr>
              <a:t>Stem</a:t>
            </a:r>
            <a:r>
              <a:rPr lang="tr-TR" altLang="en-US" sz="3200" b="1" i="1" dirty="0">
                <a:solidFill>
                  <a:srgbClr val="262626"/>
                </a:solidFill>
                <a:latin typeface="Arial"/>
                <a:cs typeface="Arial"/>
              </a:rPr>
              <a:t> Cell </a:t>
            </a:r>
            <a:r>
              <a:rPr lang="tr-TR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Tumbuhan</a:t>
            </a:r>
            <a:endParaRPr lang="tr-TR" altLang="en-US" sz="3200" b="1" dirty="0">
              <a:solidFill>
                <a:srgbClr val="262626"/>
              </a:solidFill>
              <a:latin typeface="Arial"/>
              <a:cs typeface="Arial"/>
            </a:endParaRPr>
          </a:p>
          <a:p>
            <a:pPr algn="ctr" eaLnBrk="1" hangingPunct="1"/>
            <a:r>
              <a:rPr lang="tr-TR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dengan</a:t>
            </a:r>
            <a:r>
              <a:rPr lang="tr-TR" altLang="en-US" sz="3200" b="1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Metode</a:t>
            </a:r>
            <a:r>
              <a:rPr lang="tr-TR" altLang="en-US" sz="3200" b="1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200" b="1" i="1" dirty="0" err="1">
                <a:solidFill>
                  <a:srgbClr val="262626"/>
                </a:solidFill>
                <a:latin typeface="Arial"/>
                <a:cs typeface="Arial"/>
              </a:rPr>
              <a:t>PhytoCellTec</a:t>
            </a:r>
            <a:r>
              <a:rPr lang="tr-TR" altLang="en-US" sz="3200" b="1" dirty="0">
                <a:solidFill>
                  <a:srgbClr val="262626"/>
                </a:solidFill>
                <a:latin typeface="Arial"/>
                <a:cs typeface="Arial"/>
              </a:rPr>
              <a:t>™</a:t>
            </a:r>
            <a:endParaRPr lang="en-US" altLang="en-US" sz="3200" b="1" dirty="0">
              <a:solidFill>
                <a:srgbClr val="262626"/>
              </a:solidFill>
              <a:latin typeface="Arial"/>
              <a:cs typeface="Arial"/>
            </a:endParaRPr>
          </a:p>
        </p:txBody>
      </p:sp>
      <p:pic>
        <p:nvPicPr>
          <p:cNvPr id="2097183" name="Picture 30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31934" y="177801"/>
            <a:ext cx="1037167" cy="11239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" name="Group 1"/>
          <p:cNvGrpSpPr/>
          <p:nvPr/>
        </p:nvGrpSpPr>
        <p:grpSpPr bwMode="auto">
          <a:xfrm>
            <a:off x="203201" y="3039534"/>
            <a:ext cx="2654300" cy="2555037"/>
            <a:chOff x="295483" y="2279275"/>
            <a:chExt cx="1990720" cy="1916675"/>
          </a:xfrm>
        </p:grpSpPr>
        <p:sp>
          <p:nvSpPr>
            <p:cNvPr id="1048694" name="TextBox 29"/>
            <p:cNvSpPr txBox="1">
              <a:spLocks noChangeArrowheads="1"/>
            </p:cNvSpPr>
            <p:nvPr/>
          </p:nvSpPr>
          <p:spPr bwMode="auto">
            <a:xfrm>
              <a:off x="295483" y="3572573"/>
              <a:ext cx="1990720" cy="623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5pPr>
              <a:lvl6pPr marL="2514600" indent="-228600" defTabSz="10302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6pPr>
              <a:lvl7pPr marL="2971800" indent="-228600" defTabSz="10302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7pPr>
              <a:lvl8pPr marL="3429000" indent="-228600" defTabSz="10302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8pPr>
              <a:lvl9pPr marL="3886200" indent="-228600" defTabSz="10302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de-DE" altLang="en-US" sz="2400" dirty="0">
                  <a:solidFill>
                    <a:srgbClr val="262626"/>
                  </a:solidFill>
                  <a:latin typeface="Arial"/>
                  <a:cs typeface="Arial"/>
                </a:rPr>
                <a:t>Apel </a:t>
              </a:r>
              <a:r>
                <a:rPr lang="de-DE" altLang="en-US" sz="2400" i="1" dirty="0" err="1">
                  <a:solidFill>
                    <a:srgbClr val="262626"/>
                  </a:solidFill>
                  <a:latin typeface="Arial"/>
                  <a:cs typeface="Arial"/>
                </a:rPr>
                <a:t>Uttwiler</a:t>
              </a:r>
              <a:r>
                <a:rPr lang="de-DE" altLang="en-US" sz="2400" i="1" dirty="0">
                  <a:solidFill>
                    <a:srgbClr val="262626"/>
                  </a:solidFill>
                  <a:latin typeface="Arial"/>
                  <a:cs typeface="Arial"/>
                </a:rPr>
                <a:t> </a:t>
              </a:r>
              <a:r>
                <a:rPr lang="de-DE" altLang="en-US" sz="2400" i="1" dirty="0" err="1">
                  <a:solidFill>
                    <a:srgbClr val="262626"/>
                  </a:solidFill>
                  <a:latin typeface="Arial"/>
                  <a:cs typeface="Arial"/>
                </a:rPr>
                <a:t>Spätlauber</a:t>
              </a:r>
              <a:r>
                <a:rPr lang="de-DE" altLang="en-US" sz="2400" dirty="0">
                  <a:solidFill>
                    <a:srgbClr val="262626"/>
                  </a:solidFill>
                  <a:latin typeface="Arial"/>
                  <a:cs typeface="Arial"/>
                </a:rPr>
                <a:t> </a:t>
              </a:r>
              <a:r>
                <a:rPr lang="de-DE" altLang="en-US" sz="2400" dirty="0" err="1">
                  <a:solidFill>
                    <a:srgbClr val="262626"/>
                  </a:solidFill>
                  <a:latin typeface="Arial"/>
                  <a:cs typeface="Arial"/>
                </a:rPr>
                <a:t>utuh</a:t>
              </a:r>
              <a:endParaRPr lang="en-US" altLang="en-US" sz="1467" dirty="0">
                <a:solidFill>
                  <a:srgbClr val="262626"/>
                </a:solidFill>
                <a:latin typeface="Arial"/>
                <a:cs typeface="Arial"/>
              </a:endParaRPr>
            </a:p>
          </p:txBody>
        </p:sp>
        <p:pic>
          <p:nvPicPr>
            <p:cNvPr id="2097184" name="Picture 31" descr="md_1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8801" y="2279275"/>
              <a:ext cx="1292402" cy="12068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6" name="Group 2"/>
          <p:cNvGrpSpPr/>
          <p:nvPr/>
        </p:nvGrpSpPr>
        <p:grpSpPr bwMode="auto">
          <a:xfrm>
            <a:off x="3164166" y="3022600"/>
            <a:ext cx="2959372" cy="2895495"/>
            <a:chOff x="2516206" y="2266950"/>
            <a:chExt cx="2219524" cy="2171127"/>
          </a:xfrm>
        </p:grpSpPr>
        <p:sp>
          <p:nvSpPr>
            <p:cNvPr id="1048695" name="TextBox 35"/>
            <p:cNvSpPr txBox="1">
              <a:spLocks noChangeArrowheads="1"/>
            </p:cNvSpPr>
            <p:nvPr/>
          </p:nvSpPr>
          <p:spPr bwMode="auto">
            <a:xfrm>
              <a:off x="2516206" y="3538035"/>
              <a:ext cx="2219524" cy="9000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5pPr>
              <a:lvl6pPr marL="2514600" indent="-228600" defTabSz="10302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6pPr>
              <a:lvl7pPr marL="2971800" indent="-228600" defTabSz="10302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7pPr>
              <a:lvl8pPr marL="3429000" indent="-228600" defTabSz="10302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8pPr>
              <a:lvl9pPr marL="3886200" indent="-228600" defTabSz="10302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nl-NL" altLang="en-US" sz="2400" dirty="0" err="1">
                  <a:solidFill>
                    <a:srgbClr val="262626"/>
                  </a:solidFill>
                  <a:latin typeface="Arial"/>
                  <a:cs typeface="Arial"/>
                </a:rPr>
                <a:t>Irisan</a:t>
              </a:r>
              <a:r>
                <a:rPr lang="nl-NL" altLang="en-US" sz="2400" dirty="0">
                  <a:solidFill>
                    <a:srgbClr val="262626"/>
                  </a:solidFill>
                  <a:latin typeface="Arial"/>
                  <a:cs typeface="Arial"/>
                </a:rPr>
                <a:t> </a:t>
              </a:r>
              <a:r>
                <a:rPr lang="nl-NL" altLang="en-US" sz="2400" dirty="0" err="1">
                  <a:solidFill>
                    <a:srgbClr val="262626"/>
                  </a:solidFill>
                  <a:latin typeface="Arial"/>
                  <a:cs typeface="Arial"/>
                </a:rPr>
                <a:t>buah</a:t>
              </a:r>
              <a:r>
                <a:rPr lang="nl-NL" altLang="en-US" sz="2400" dirty="0">
                  <a:solidFill>
                    <a:srgbClr val="262626"/>
                  </a:solidFill>
                  <a:latin typeface="Arial"/>
                  <a:cs typeface="Arial"/>
                </a:rPr>
                <a:t> </a:t>
              </a:r>
            </a:p>
            <a:p>
              <a:pPr algn="ctr" eaLnBrk="1" hangingPunct="1"/>
              <a:r>
                <a:rPr lang="nl-NL" altLang="en-US" sz="2400" dirty="0" err="1">
                  <a:solidFill>
                    <a:srgbClr val="262626"/>
                  </a:solidFill>
                  <a:latin typeface="Arial"/>
                  <a:cs typeface="Arial"/>
                </a:rPr>
                <a:t>dengan</a:t>
              </a:r>
              <a:r>
                <a:rPr lang="nl-NL" altLang="en-US" sz="2400" dirty="0">
                  <a:solidFill>
                    <a:srgbClr val="262626"/>
                  </a:solidFill>
                  <a:latin typeface="Arial"/>
                  <a:cs typeface="Arial"/>
                </a:rPr>
                <a:t> </a:t>
              </a:r>
              <a:r>
                <a:rPr lang="nl-NL" altLang="en-US" sz="2400" dirty="0" err="1">
                  <a:solidFill>
                    <a:srgbClr val="262626"/>
                  </a:solidFill>
                  <a:latin typeface="Arial"/>
                  <a:cs typeface="Arial"/>
                </a:rPr>
                <a:t>gumpalan</a:t>
              </a:r>
              <a:r>
                <a:rPr lang="nl-NL" altLang="en-US" sz="2400" dirty="0">
                  <a:solidFill>
                    <a:srgbClr val="262626"/>
                  </a:solidFill>
                  <a:latin typeface="Arial"/>
                  <a:cs typeface="Arial"/>
                </a:rPr>
                <a:t> </a:t>
              </a:r>
              <a:r>
                <a:rPr lang="nl-NL" altLang="en-US" sz="2400" dirty="0" err="1">
                  <a:solidFill>
                    <a:srgbClr val="262626"/>
                  </a:solidFill>
                  <a:latin typeface="Arial"/>
                  <a:cs typeface="Arial"/>
                </a:rPr>
                <a:t>jaringan</a:t>
              </a:r>
              <a:r>
                <a:rPr lang="nl-NL" altLang="en-US" sz="2400" dirty="0">
                  <a:solidFill>
                    <a:srgbClr val="262626"/>
                  </a:solidFill>
                  <a:latin typeface="Arial"/>
                  <a:cs typeface="Arial"/>
                </a:rPr>
                <a:t> </a:t>
              </a:r>
              <a:r>
                <a:rPr lang="nl-NL" altLang="en-US" sz="2400" i="1" dirty="0" err="1">
                  <a:solidFill>
                    <a:srgbClr val="262626"/>
                  </a:solidFill>
                  <a:latin typeface="Arial"/>
                  <a:cs typeface="Arial"/>
                </a:rPr>
                <a:t>callus</a:t>
              </a:r>
              <a:endParaRPr lang="en-US" altLang="en-US" sz="1467" i="1" dirty="0">
                <a:solidFill>
                  <a:srgbClr val="262626"/>
                </a:solidFill>
                <a:latin typeface="Arial"/>
                <a:cs typeface="Arial"/>
              </a:endParaRPr>
            </a:p>
          </p:txBody>
        </p:sp>
        <p:pic>
          <p:nvPicPr>
            <p:cNvPr id="2097185" name="Picture 34" descr="md_2.jpg"/>
            <p:cNvPicPr>
              <a:picLocks noChangeAspect="1"/>
            </p:cNvPicPr>
            <p:nvPr/>
          </p:nvPicPr>
          <p:blipFill rotWithShape="1">
            <a:blip r:embed="rId4" cstate="print">
              <a:alphaModFix amt="87000"/>
            </a:blip>
            <a:srcRect l="6195" r="13391"/>
            <a:stretch>
              <a:fillRect/>
            </a:stretch>
          </p:blipFill>
          <p:spPr>
            <a:xfrm>
              <a:off x="2919311" y="2266950"/>
              <a:ext cx="1271689" cy="1253359"/>
            </a:xfrm>
            <a:prstGeom prst="ellipse">
              <a:avLst/>
            </a:prstGeom>
          </p:spPr>
        </p:pic>
      </p:grpSp>
      <p:grpSp>
        <p:nvGrpSpPr>
          <p:cNvPr id="127" name="Group 3"/>
          <p:cNvGrpSpPr/>
          <p:nvPr/>
        </p:nvGrpSpPr>
        <p:grpSpPr bwMode="auto">
          <a:xfrm>
            <a:off x="6108700" y="3012018"/>
            <a:ext cx="3136624" cy="4027918"/>
            <a:chOff x="4725031" y="2259249"/>
            <a:chExt cx="2352468" cy="3020399"/>
          </a:xfrm>
        </p:grpSpPr>
        <p:sp>
          <p:nvSpPr>
            <p:cNvPr id="1048696" name="TextBox 48"/>
            <p:cNvSpPr txBox="1">
              <a:spLocks noChangeArrowheads="1"/>
            </p:cNvSpPr>
            <p:nvPr/>
          </p:nvSpPr>
          <p:spPr bwMode="auto">
            <a:xfrm>
              <a:off x="4725031" y="3548714"/>
              <a:ext cx="2352468" cy="17309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5pPr>
              <a:lvl6pPr marL="2514600" indent="-228600" defTabSz="10302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6pPr>
              <a:lvl7pPr marL="2971800" indent="-228600" defTabSz="10302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7pPr>
              <a:lvl8pPr marL="3429000" indent="-228600" defTabSz="10302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8pPr>
              <a:lvl9pPr marL="3886200" indent="-228600" defTabSz="10302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tr-TR" altLang="en-US" sz="2400" dirty="0">
                  <a:solidFill>
                    <a:srgbClr val="262626"/>
                  </a:solidFill>
                  <a:latin typeface="Arial"/>
                  <a:cs typeface="Arial"/>
                </a:rPr>
                <a:t>Proses kultur homogen yang telah ter-dediferensiasi</a:t>
              </a:r>
            </a:p>
            <a:p>
              <a:pPr algn="ctr" eaLnBrk="1" hangingPunct="1"/>
              <a:r>
                <a:rPr lang="tr-TR" altLang="en-US" sz="2400" dirty="0">
                  <a:solidFill>
                    <a:srgbClr val="262626"/>
                  </a:solidFill>
                  <a:latin typeface="Arial"/>
                  <a:cs typeface="Arial"/>
                </a:rPr>
                <a:t>sempurna menjadi </a:t>
              </a:r>
              <a:r>
                <a:rPr lang="tr-TR" altLang="en-US" sz="2400" i="1" dirty="0">
                  <a:solidFill>
                    <a:srgbClr val="262626"/>
                  </a:solidFill>
                  <a:latin typeface="Arial"/>
                  <a:cs typeface="Arial"/>
                </a:rPr>
                <a:t>stem cell</a:t>
              </a:r>
            </a:p>
            <a:p>
              <a:pPr algn="ctr" eaLnBrk="1" hangingPunct="1"/>
              <a:endParaRPr lang="tr-TR" altLang="en-US" sz="2400" dirty="0">
                <a:solidFill>
                  <a:srgbClr val="262626"/>
                </a:solidFill>
                <a:latin typeface="Arial"/>
                <a:cs typeface="Arial"/>
              </a:endParaRPr>
            </a:p>
          </p:txBody>
        </p:sp>
        <p:pic>
          <p:nvPicPr>
            <p:cNvPr id="2097186" name="Picture 9" descr="md_3.jpg"/>
            <p:cNvPicPr>
              <a:picLocks noChangeAspect="1"/>
            </p:cNvPicPr>
            <p:nvPr/>
          </p:nvPicPr>
          <p:blipFill rotWithShape="1">
            <a:blip r:embed="rId5" cstate="print">
              <a:alphaModFix amt="81000"/>
            </a:blip>
            <a:srcRect l="14407" r="12724"/>
            <a:stretch>
              <a:fillRect/>
            </a:stretch>
          </p:blipFill>
          <p:spPr>
            <a:xfrm>
              <a:off x="5182231" y="2259249"/>
              <a:ext cx="1271689" cy="1271738"/>
            </a:xfrm>
            <a:prstGeom prst="ellipse">
              <a:avLst/>
            </a:prstGeom>
          </p:spPr>
        </p:pic>
        <p:pic>
          <p:nvPicPr>
            <p:cNvPr id="2097187" name="Picture 36" descr="md_4.jpg"/>
            <p:cNvPicPr>
              <a:picLocks noChangeAspect="1"/>
            </p:cNvPicPr>
            <p:nvPr/>
          </p:nvPicPr>
          <p:blipFill rotWithShape="1">
            <a:blip r:embed="rId6" cstate="print">
              <a:alphaModFix amt="89000"/>
            </a:blip>
            <a:srcRect l="15575" t="3628" r="15807"/>
            <a:stretch>
              <a:fillRect/>
            </a:stretch>
          </p:blipFill>
          <p:spPr>
            <a:xfrm>
              <a:off x="5768120" y="2502354"/>
              <a:ext cx="685800" cy="678996"/>
            </a:xfrm>
            <a:prstGeom prst="ellipse">
              <a:avLst/>
            </a:prstGeom>
          </p:spPr>
        </p:pic>
      </p:grpSp>
      <p:grpSp>
        <p:nvGrpSpPr>
          <p:cNvPr id="128" name="Group 4"/>
          <p:cNvGrpSpPr/>
          <p:nvPr/>
        </p:nvGrpSpPr>
        <p:grpSpPr bwMode="auto">
          <a:xfrm>
            <a:off x="9245325" y="3039533"/>
            <a:ext cx="2641876" cy="2892986"/>
            <a:chOff x="6934199" y="2279275"/>
            <a:chExt cx="1981402" cy="2169648"/>
          </a:xfrm>
        </p:grpSpPr>
        <p:sp>
          <p:nvSpPr>
            <p:cNvPr id="1048697" name="TextBox 54"/>
            <p:cNvSpPr txBox="1">
              <a:spLocks noChangeArrowheads="1"/>
            </p:cNvSpPr>
            <p:nvPr/>
          </p:nvSpPr>
          <p:spPr bwMode="auto">
            <a:xfrm>
              <a:off x="6934199" y="3548714"/>
              <a:ext cx="1981402" cy="900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5pPr>
              <a:lvl6pPr marL="2514600" indent="-228600" defTabSz="10302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6pPr>
              <a:lvl7pPr marL="2971800" indent="-228600" defTabSz="10302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7pPr>
              <a:lvl8pPr marL="3429000" indent="-228600" defTabSz="10302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8pPr>
              <a:lvl9pPr marL="3886200" indent="-228600" defTabSz="10302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Roboto Condensed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400" dirty="0" err="1">
                  <a:solidFill>
                    <a:srgbClr val="262626"/>
                  </a:solidFill>
                  <a:latin typeface="Arial"/>
                  <a:cs typeface="Arial"/>
                </a:rPr>
                <a:t>Larutan</a:t>
              </a:r>
              <a:r>
                <a:rPr lang="en-US" altLang="en-US" sz="2400" dirty="0">
                  <a:solidFill>
                    <a:srgbClr val="262626"/>
                  </a:solidFill>
                  <a:latin typeface="Arial"/>
                  <a:cs typeface="Arial"/>
                </a:rPr>
                <a:t> </a:t>
              </a:r>
              <a:r>
                <a:rPr lang="en-US" altLang="en-US" sz="2400" dirty="0" err="1">
                  <a:solidFill>
                    <a:srgbClr val="262626"/>
                  </a:solidFill>
                  <a:latin typeface="Arial"/>
                  <a:cs typeface="Arial"/>
                </a:rPr>
                <a:t>homogen</a:t>
              </a:r>
              <a:r>
                <a:rPr lang="en-US" altLang="en-US" sz="2400" dirty="0">
                  <a:solidFill>
                    <a:srgbClr val="262626"/>
                  </a:solidFill>
                  <a:latin typeface="Arial"/>
                  <a:cs typeface="Arial"/>
                </a:rPr>
                <a:t> </a:t>
              </a:r>
              <a:r>
                <a:rPr lang="en-US" altLang="en-US" sz="2400" i="1" dirty="0">
                  <a:solidFill>
                    <a:srgbClr val="262626"/>
                  </a:solidFill>
                  <a:latin typeface="Arial"/>
                  <a:cs typeface="Arial"/>
                </a:rPr>
                <a:t>stem cell </a:t>
              </a:r>
              <a:r>
                <a:rPr lang="en-US" altLang="en-US" sz="2400" dirty="0" err="1">
                  <a:solidFill>
                    <a:srgbClr val="262626"/>
                  </a:solidFill>
                  <a:latin typeface="Arial"/>
                  <a:cs typeface="Arial"/>
                </a:rPr>
                <a:t>tumbuhan</a:t>
              </a:r>
              <a:endParaRPr lang="en-US" altLang="en-US" sz="2400" dirty="0">
                <a:solidFill>
                  <a:srgbClr val="262626"/>
                </a:solidFill>
                <a:latin typeface="Arial"/>
                <a:cs typeface="Arial"/>
              </a:endParaRPr>
            </a:p>
          </p:txBody>
        </p:sp>
        <p:sp>
          <p:nvSpPr>
            <p:cNvPr id="1048698" name="Freeform 77"/>
            <p:cNvSpPr>
              <a:spLocks noEditPoints="1"/>
            </p:cNvSpPr>
            <p:nvPr/>
          </p:nvSpPr>
          <p:spPr bwMode="auto">
            <a:xfrm>
              <a:off x="7325606" y="2609998"/>
              <a:ext cx="419337" cy="419337"/>
            </a:xfrm>
            <a:custGeom>
              <a:avLst/>
              <a:gdLst>
                <a:gd name="T0" fmla="*/ 2147483647 w 68"/>
                <a:gd name="T1" fmla="*/ 1292970139 h 68"/>
                <a:gd name="T2" fmla="*/ 1292970139 w 68"/>
                <a:gd name="T3" fmla="*/ 2147483647 h 68"/>
                <a:gd name="T4" fmla="*/ 0 w 68"/>
                <a:gd name="T5" fmla="*/ 1292970139 h 68"/>
                <a:gd name="T6" fmla="*/ 1292970139 w 68"/>
                <a:gd name="T7" fmla="*/ 0 h 68"/>
                <a:gd name="T8" fmla="*/ 2147483647 w 68"/>
                <a:gd name="T9" fmla="*/ 1292970139 h 68"/>
                <a:gd name="T10" fmla="*/ 570427821 w 68"/>
                <a:gd name="T11" fmla="*/ 1521138801 h 68"/>
                <a:gd name="T12" fmla="*/ 532397655 w 68"/>
                <a:gd name="T13" fmla="*/ 1292970139 h 68"/>
                <a:gd name="T14" fmla="*/ 570427821 w 68"/>
                <a:gd name="T15" fmla="*/ 1026765145 h 68"/>
                <a:gd name="T16" fmla="*/ 304228994 w 68"/>
                <a:gd name="T17" fmla="*/ 760566317 h 68"/>
                <a:gd name="T18" fmla="*/ 190144663 w 68"/>
                <a:gd name="T19" fmla="*/ 1292970139 h 68"/>
                <a:gd name="T20" fmla="*/ 304228994 w 68"/>
                <a:gd name="T21" fmla="*/ 1787337628 h 68"/>
                <a:gd name="T22" fmla="*/ 570427821 w 68"/>
                <a:gd name="T23" fmla="*/ 1521138801 h 68"/>
                <a:gd name="T24" fmla="*/ 1825367794 w 68"/>
                <a:gd name="T25" fmla="*/ 1292970139 h 68"/>
                <a:gd name="T26" fmla="*/ 1292970139 w 68"/>
                <a:gd name="T27" fmla="*/ 722542318 h 68"/>
                <a:gd name="T28" fmla="*/ 722542318 w 68"/>
                <a:gd name="T29" fmla="*/ 1292970139 h 68"/>
                <a:gd name="T30" fmla="*/ 1292970139 w 68"/>
                <a:gd name="T31" fmla="*/ 1825367794 h 68"/>
                <a:gd name="T32" fmla="*/ 1825367794 w 68"/>
                <a:gd name="T33" fmla="*/ 1292970139 h 68"/>
                <a:gd name="T34" fmla="*/ 760566317 w 68"/>
                <a:gd name="T35" fmla="*/ 304228994 h 68"/>
                <a:gd name="T36" fmla="*/ 1026765145 w 68"/>
                <a:gd name="T37" fmla="*/ 570427821 h 68"/>
                <a:gd name="T38" fmla="*/ 1292970139 w 68"/>
                <a:gd name="T39" fmla="*/ 532397655 h 68"/>
                <a:gd name="T40" fmla="*/ 1521138801 w 68"/>
                <a:gd name="T41" fmla="*/ 570427821 h 68"/>
                <a:gd name="T42" fmla="*/ 1787337628 w 68"/>
                <a:gd name="T43" fmla="*/ 304228994 h 68"/>
                <a:gd name="T44" fmla="*/ 1292970139 w 68"/>
                <a:gd name="T45" fmla="*/ 190144663 h 68"/>
                <a:gd name="T46" fmla="*/ 760566317 w 68"/>
                <a:gd name="T47" fmla="*/ 304228994 h 68"/>
                <a:gd name="T48" fmla="*/ 1787337628 w 68"/>
                <a:gd name="T49" fmla="*/ 2147483647 h 68"/>
                <a:gd name="T50" fmla="*/ 1521138801 w 68"/>
                <a:gd name="T51" fmla="*/ 1977476124 h 68"/>
                <a:gd name="T52" fmla="*/ 1292970139 w 68"/>
                <a:gd name="T53" fmla="*/ 2015506290 h 68"/>
                <a:gd name="T54" fmla="*/ 1026765145 w 68"/>
                <a:gd name="T55" fmla="*/ 1977476124 h 68"/>
                <a:gd name="T56" fmla="*/ 760566317 w 68"/>
                <a:gd name="T57" fmla="*/ 2147483647 h 68"/>
                <a:gd name="T58" fmla="*/ 1292970139 w 68"/>
                <a:gd name="T59" fmla="*/ 2147483647 h 68"/>
                <a:gd name="T60" fmla="*/ 1787337628 w 68"/>
                <a:gd name="T61" fmla="*/ 2147483647 h 68"/>
                <a:gd name="T62" fmla="*/ 2147483647 w 68"/>
                <a:gd name="T63" fmla="*/ 1787337628 h 68"/>
                <a:gd name="T64" fmla="*/ 2147483647 w 68"/>
                <a:gd name="T65" fmla="*/ 1292970139 h 68"/>
                <a:gd name="T66" fmla="*/ 2147483647 w 68"/>
                <a:gd name="T67" fmla="*/ 760566317 h 68"/>
                <a:gd name="T68" fmla="*/ 1977476124 w 68"/>
                <a:gd name="T69" fmla="*/ 1026765145 h 68"/>
                <a:gd name="T70" fmla="*/ 2015506290 w 68"/>
                <a:gd name="T71" fmla="*/ 1292970139 h 68"/>
                <a:gd name="T72" fmla="*/ 1977476124 w 68"/>
                <a:gd name="T73" fmla="*/ 1521138801 h 68"/>
                <a:gd name="T74" fmla="*/ 2147483647 w 68"/>
                <a:gd name="T75" fmla="*/ 1787337628 h 6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68" h="68">
                  <a:moveTo>
                    <a:pt x="68" y="34"/>
                  </a:moveTo>
                  <a:cubicBezTo>
                    <a:pt x="68" y="52"/>
                    <a:pt x="53" y="68"/>
                    <a:pt x="34" y="68"/>
                  </a:cubicBez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lose/>
                  <a:moveTo>
                    <a:pt x="15" y="40"/>
                  </a:moveTo>
                  <a:cubicBezTo>
                    <a:pt x="15" y="38"/>
                    <a:pt x="14" y="36"/>
                    <a:pt x="14" y="34"/>
                  </a:cubicBezTo>
                  <a:cubicBezTo>
                    <a:pt x="14" y="31"/>
                    <a:pt x="15" y="29"/>
                    <a:pt x="15" y="2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4"/>
                    <a:pt x="5" y="29"/>
                    <a:pt x="5" y="34"/>
                  </a:cubicBezTo>
                  <a:cubicBezTo>
                    <a:pt x="5" y="39"/>
                    <a:pt x="6" y="43"/>
                    <a:pt x="8" y="47"/>
                  </a:cubicBezTo>
                  <a:lnTo>
                    <a:pt x="15" y="40"/>
                  </a:lnTo>
                  <a:close/>
                  <a:moveTo>
                    <a:pt x="48" y="34"/>
                  </a:moveTo>
                  <a:cubicBezTo>
                    <a:pt x="48" y="26"/>
                    <a:pt x="42" y="19"/>
                    <a:pt x="34" y="19"/>
                  </a:cubicBezTo>
                  <a:cubicBezTo>
                    <a:pt x="26" y="19"/>
                    <a:pt x="19" y="26"/>
                    <a:pt x="19" y="34"/>
                  </a:cubicBezTo>
                  <a:cubicBezTo>
                    <a:pt x="19" y="42"/>
                    <a:pt x="26" y="48"/>
                    <a:pt x="34" y="48"/>
                  </a:cubicBezTo>
                  <a:cubicBezTo>
                    <a:pt x="42" y="48"/>
                    <a:pt x="48" y="42"/>
                    <a:pt x="48" y="34"/>
                  </a:cubicBezTo>
                  <a:close/>
                  <a:moveTo>
                    <a:pt x="20" y="8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9" y="15"/>
                    <a:pt x="32" y="14"/>
                    <a:pt x="34" y="14"/>
                  </a:cubicBezTo>
                  <a:cubicBezTo>
                    <a:pt x="36" y="14"/>
                    <a:pt x="38" y="15"/>
                    <a:pt x="40" y="15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3" y="6"/>
                    <a:pt x="39" y="5"/>
                    <a:pt x="34" y="5"/>
                  </a:cubicBezTo>
                  <a:cubicBezTo>
                    <a:pt x="29" y="5"/>
                    <a:pt x="24" y="6"/>
                    <a:pt x="20" y="8"/>
                  </a:cubicBezTo>
                  <a:close/>
                  <a:moveTo>
                    <a:pt x="47" y="59"/>
                  </a:moveTo>
                  <a:cubicBezTo>
                    <a:pt x="40" y="52"/>
                    <a:pt x="40" y="52"/>
                    <a:pt x="40" y="52"/>
                  </a:cubicBezTo>
                  <a:cubicBezTo>
                    <a:pt x="38" y="53"/>
                    <a:pt x="36" y="53"/>
                    <a:pt x="34" y="53"/>
                  </a:cubicBezTo>
                  <a:cubicBezTo>
                    <a:pt x="32" y="53"/>
                    <a:pt x="29" y="53"/>
                    <a:pt x="27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4" y="62"/>
                    <a:pt x="29" y="63"/>
                    <a:pt x="34" y="63"/>
                  </a:cubicBezTo>
                  <a:cubicBezTo>
                    <a:pt x="39" y="63"/>
                    <a:pt x="43" y="62"/>
                    <a:pt x="47" y="59"/>
                  </a:cubicBezTo>
                  <a:close/>
                  <a:moveTo>
                    <a:pt x="60" y="47"/>
                  </a:moveTo>
                  <a:cubicBezTo>
                    <a:pt x="62" y="43"/>
                    <a:pt x="63" y="39"/>
                    <a:pt x="63" y="34"/>
                  </a:cubicBezTo>
                  <a:cubicBezTo>
                    <a:pt x="63" y="29"/>
                    <a:pt x="62" y="24"/>
                    <a:pt x="60" y="20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9"/>
                    <a:pt x="53" y="32"/>
                    <a:pt x="53" y="34"/>
                  </a:cubicBezTo>
                  <a:cubicBezTo>
                    <a:pt x="53" y="36"/>
                    <a:pt x="53" y="38"/>
                    <a:pt x="52" y="40"/>
                  </a:cubicBezTo>
                  <a:lnTo>
                    <a:pt x="60" y="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 sz="2400">
                <a:latin typeface="Arial"/>
                <a:cs typeface="Arial"/>
              </a:endParaRPr>
            </a:p>
          </p:txBody>
        </p:sp>
        <p:pic>
          <p:nvPicPr>
            <p:cNvPr id="2097188" name="Picture 14" descr="md_5.jpg"/>
            <p:cNvPicPr>
              <a:picLocks noChangeAspect="1"/>
            </p:cNvPicPr>
            <p:nvPr/>
          </p:nvPicPr>
          <p:blipFill rotWithShape="1">
            <a:blip r:embed="rId7" cstate="print"/>
            <a:srcRect b="7234"/>
            <a:stretch>
              <a:fillRect/>
            </a:stretch>
          </p:blipFill>
          <p:spPr>
            <a:xfrm>
              <a:off x="7241958" y="2279275"/>
              <a:ext cx="1292644" cy="1241034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4328273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92" grpId="0" animBg="1"/>
      <p:bldP spid="104869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2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601" y="4218672"/>
            <a:ext cx="2348292" cy="2234665"/>
          </a:xfrm>
          <a:prstGeom prst="rect">
            <a:avLst/>
          </a:prstGeom>
        </p:spPr>
      </p:pic>
      <p:sp>
        <p:nvSpPr>
          <p:cNvPr id="1048700" name="TextBox 26"/>
          <p:cNvSpPr txBox="1">
            <a:spLocks noChangeArrowheads="1"/>
          </p:cNvSpPr>
          <p:nvPr/>
        </p:nvSpPr>
        <p:spPr bwMode="auto">
          <a:xfrm>
            <a:off x="812800" y="390604"/>
            <a:ext cx="10058400" cy="107721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tr-TR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Manfaat</a:t>
            </a:r>
            <a:r>
              <a:rPr lang="tr-TR" altLang="en-US" sz="3200" b="1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dari</a:t>
            </a:r>
            <a:r>
              <a:rPr lang="tr-TR" altLang="en-US" sz="3200" b="1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Ekstrak</a:t>
            </a:r>
            <a:r>
              <a:rPr lang="tr-TR" altLang="en-US" sz="3200" b="1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</a:p>
          <a:p>
            <a:pPr algn="ctr" eaLnBrk="1" hangingPunct="1"/>
            <a:r>
              <a:rPr lang="tr-TR" altLang="en-US" sz="3200" b="1" i="1" dirty="0" err="1">
                <a:solidFill>
                  <a:srgbClr val="262626"/>
                </a:solidFill>
                <a:latin typeface="Arial"/>
                <a:cs typeface="Arial"/>
              </a:rPr>
              <a:t>Stem</a:t>
            </a:r>
            <a:r>
              <a:rPr lang="tr-TR" altLang="en-US" sz="3200" b="1" i="1" dirty="0">
                <a:solidFill>
                  <a:srgbClr val="262626"/>
                </a:solidFill>
                <a:latin typeface="Arial"/>
                <a:cs typeface="Arial"/>
              </a:rPr>
              <a:t> Cell </a:t>
            </a:r>
            <a:r>
              <a:rPr lang="tr-TR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Tumbuhan</a:t>
            </a:r>
            <a:r>
              <a:rPr lang="tr-TR" altLang="en-US" sz="3200" b="1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yang</a:t>
            </a:r>
            <a:r>
              <a:rPr lang="tr-TR" altLang="en-US" sz="3200" b="1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terpilih</a:t>
            </a:r>
            <a:endParaRPr lang="en-US" altLang="en-US" sz="1600" b="1" dirty="0">
              <a:solidFill>
                <a:srgbClr val="262626"/>
              </a:solidFill>
              <a:latin typeface="Arial"/>
              <a:cs typeface="Arial"/>
            </a:endParaRPr>
          </a:p>
        </p:txBody>
      </p:sp>
      <p:pic>
        <p:nvPicPr>
          <p:cNvPr id="209718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395" y="1666795"/>
            <a:ext cx="2357112" cy="2234667"/>
          </a:xfrm>
          <a:prstGeom prst="rect">
            <a:avLst/>
          </a:prstGeom>
        </p:spPr>
      </p:pic>
      <p:sp>
        <p:nvSpPr>
          <p:cNvPr id="1048701" name="Rectangle 4"/>
          <p:cNvSpPr/>
          <p:nvPr/>
        </p:nvSpPr>
        <p:spPr>
          <a:xfrm>
            <a:off x="8724821" y="2460267"/>
            <a:ext cx="2552779" cy="858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1"/>
            <a:r>
              <a:rPr lang="en-GB" sz="3733" i="1" baseline="30000" dirty="0" err="1">
                <a:latin typeface="Arial"/>
                <a:cs typeface="Arial"/>
              </a:rPr>
              <a:t>PhytoCellTec</a:t>
            </a:r>
            <a:r>
              <a:rPr lang="en-GB" sz="3733" i="1" baseline="30000" dirty="0">
                <a:latin typeface="Arial"/>
                <a:cs typeface="Arial"/>
              </a:rPr>
              <a:t>™ </a:t>
            </a:r>
          </a:p>
          <a:p>
            <a:pPr rtl="1"/>
            <a:r>
              <a:rPr lang="en-GB" sz="3733" i="1" baseline="30000" dirty="0">
                <a:latin typeface="Arial"/>
                <a:cs typeface="Arial"/>
              </a:rPr>
              <a:t>Solar </a:t>
            </a:r>
            <a:r>
              <a:rPr lang="en-GB" sz="3733" i="1" baseline="30000" dirty="0" err="1">
                <a:latin typeface="Arial"/>
                <a:cs typeface="Arial"/>
              </a:rPr>
              <a:t>Vitis</a:t>
            </a:r>
            <a:endParaRPr lang="en-GB" sz="3733" baseline="30000" dirty="0">
              <a:latin typeface="Arial"/>
              <a:cs typeface="Arial"/>
            </a:endParaRPr>
          </a:p>
        </p:txBody>
      </p:sp>
      <p:pic>
        <p:nvPicPr>
          <p:cNvPr id="2097190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455" y="1742463"/>
            <a:ext cx="2277301" cy="2159000"/>
          </a:xfrm>
          <a:prstGeom prst="rect">
            <a:avLst/>
          </a:prstGeom>
        </p:spPr>
      </p:pic>
      <p:sp>
        <p:nvSpPr>
          <p:cNvPr id="1048702" name="Rectangle 13"/>
          <p:cNvSpPr/>
          <p:nvPr/>
        </p:nvSpPr>
        <p:spPr>
          <a:xfrm>
            <a:off x="3212257" y="2344799"/>
            <a:ext cx="3550115" cy="858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1"/>
            <a:r>
              <a:rPr lang="en-GB" sz="3733" i="1" baseline="30000" dirty="0" err="1">
                <a:latin typeface="Arial"/>
                <a:cs typeface="Arial"/>
              </a:rPr>
              <a:t>PhytoCellTec</a:t>
            </a:r>
            <a:r>
              <a:rPr lang="en-GB" sz="3733" i="1" baseline="30000" dirty="0">
                <a:latin typeface="Arial"/>
                <a:cs typeface="Arial"/>
              </a:rPr>
              <a:t>™</a:t>
            </a:r>
          </a:p>
          <a:p>
            <a:pPr rtl="1"/>
            <a:r>
              <a:rPr lang="en-GB" sz="3733" i="1" baseline="30000" dirty="0" err="1">
                <a:latin typeface="Arial"/>
                <a:cs typeface="Arial"/>
              </a:rPr>
              <a:t>Malus</a:t>
            </a:r>
            <a:r>
              <a:rPr lang="en-GB" sz="3733" i="1" baseline="30000" dirty="0">
                <a:latin typeface="Arial"/>
                <a:cs typeface="Arial"/>
              </a:rPr>
              <a:t> </a:t>
            </a:r>
            <a:r>
              <a:rPr lang="en-GB" sz="3733" i="1" baseline="30000" dirty="0" err="1">
                <a:latin typeface="Arial"/>
                <a:cs typeface="Arial"/>
              </a:rPr>
              <a:t>Domestica</a:t>
            </a:r>
            <a:endParaRPr lang="en-GB" sz="3733" i="1" baseline="30000" dirty="0">
              <a:latin typeface="Arial"/>
              <a:cs typeface="Arial"/>
            </a:endParaRPr>
          </a:p>
        </p:txBody>
      </p:sp>
      <p:pic>
        <p:nvPicPr>
          <p:cNvPr id="2097191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200" y="4218671"/>
            <a:ext cx="2272632" cy="2159000"/>
          </a:xfrm>
          <a:prstGeom prst="rect">
            <a:avLst/>
          </a:prstGeom>
        </p:spPr>
      </p:pic>
      <p:sp>
        <p:nvSpPr>
          <p:cNvPr id="1048703" name="Rectangle 16"/>
          <p:cNvSpPr/>
          <p:nvPr/>
        </p:nvSpPr>
        <p:spPr>
          <a:xfrm>
            <a:off x="3364363" y="4953001"/>
            <a:ext cx="6227243" cy="748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i="1" baseline="30000" dirty="0" err="1">
                <a:latin typeface="Arial"/>
                <a:cs typeface="Arial"/>
              </a:rPr>
              <a:t>PhytoCellTec</a:t>
            </a:r>
            <a:r>
              <a:rPr lang="en-GB" sz="3200" i="1" baseline="30000" dirty="0">
                <a:latin typeface="Arial"/>
                <a:cs typeface="Arial"/>
              </a:rPr>
              <a:t>™</a:t>
            </a:r>
          </a:p>
          <a:p>
            <a:r>
              <a:rPr lang="en-GB" sz="3200" i="1" baseline="30000" dirty="0">
                <a:latin typeface="Arial"/>
                <a:cs typeface="Arial"/>
              </a:rPr>
              <a:t> </a:t>
            </a:r>
            <a:r>
              <a:rPr lang="en-GB" sz="3200" i="1" baseline="30000" dirty="0" err="1">
                <a:latin typeface="Arial"/>
                <a:cs typeface="Arial"/>
              </a:rPr>
              <a:t>Argan</a:t>
            </a:r>
            <a:endParaRPr lang="en-GB" sz="3200" i="1" baseline="30000" dirty="0">
              <a:latin typeface="Arial"/>
              <a:cs typeface="Arial"/>
            </a:endParaRPr>
          </a:p>
        </p:txBody>
      </p:sp>
      <p:sp>
        <p:nvSpPr>
          <p:cNvPr id="1048704" name="Rectangle 19"/>
          <p:cNvSpPr/>
          <p:nvPr/>
        </p:nvSpPr>
        <p:spPr>
          <a:xfrm>
            <a:off x="8724822" y="4986099"/>
            <a:ext cx="2059090" cy="7489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i="1" baseline="30000" dirty="0" err="1">
                <a:latin typeface="Arial"/>
                <a:cs typeface="Arial"/>
              </a:rPr>
              <a:t>PhytoCellTec</a:t>
            </a:r>
            <a:r>
              <a:rPr lang="en-GB" sz="3200" i="1" baseline="30000" dirty="0">
                <a:latin typeface="Arial"/>
                <a:cs typeface="Arial"/>
              </a:rPr>
              <a:t>™</a:t>
            </a:r>
          </a:p>
          <a:p>
            <a:r>
              <a:rPr lang="en-GB" sz="3200" i="1" baseline="30000" dirty="0">
                <a:latin typeface="Arial"/>
                <a:cs typeface="Arial"/>
              </a:rPr>
              <a:t>Alp Rose</a:t>
            </a:r>
          </a:p>
        </p:txBody>
      </p:sp>
    </p:spTree>
    <p:extLst>
      <p:ext uri="{BB962C8B-B14F-4D97-AF65-F5344CB8AC3E}">
        <p14:creationId xmlns:p14="http://schemas.microsoft.com/office/powerpoint/2010/main" val="1709464170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48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Picture Placeholder 1" descr="cfe.jpg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/>
          <a:srcRect t="3695" b="3112"/>
          <a:stretch>
            <a:fillRect/>
          </a:stretch>
        </p:blipFill>
        <p:spPr>
          <a:xfrm>
            <a:off x="3454400" y="1335617"/>
            <a:ext cx="6400800" cy="5121152"/>
          </a:xfrm>
        </p:spPr>
      </p:pic>
      <p:sp>
        <p:nvSpPr>
          <p:cNvPr id="1048705" name="Title 26"/>
          <p:cNvSpPr>
            <a:spLocks noGrp="1"/>
          </p:cNvSpPr>
          <p:nvPr>
            <p:ph type="title"/>
          </p:nvPr>
        </p:nvSpPr>
        <p:spPr bwMode="auto">
          <a:xfrm>
            <a:off x="2336800" y="482601"/>
            <a:ext cx="7518400" cy="472017"/>
          </a:xfrm>
          <a:noFill/>
        </p:spPr>
        <p:txBody>
          <a:bodyPr vert="horz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Manfaat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dari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Ekstrak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733" i="1" dirty="0" err="1">
                <a:solidFill>
                  <a:srgbClr val="262626"/>
                </a:solidFill>
                <a:latin typeface="Arial"/>
                <a:cs typeface="Arial"/>
              </a:rPr>
              <a:t>Stem</a:t>
            </a:r>
            <a:r>
              <a:rPr lang="tr-TR" altLang="en-US" sz="3733" i="1" dirty="0">
                <a:solidFill>
                  <a:srgbClr val="262626"/>
                </a:solidFill>
                <a:latin typeface="Arial"/>
                <a:cs typeface="Arial"/>
              </a:rPr>
              <a:t> Cell </a:t>
            </a:r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Tumbuhan</a:t>
            </a:r>
            <a:endParaRPr lang="tr-TR" altLang="en-US" sz="3733" dirty="0">
              <a:solidFill>
                <a:srgbClr val="262626"/>
              </a:solidFill>
              <a:latin typeface="Arial"/>
              <a:cs typeface="Arial"/>
            </a:endParaRPr>
          </a:p>
        </p:txBody>
      </p:sp>
      <p:sp>
        <p:nvSpPr>
          <p:cNvPr id="1048706" name="Flowchart: Document 18"/>
          <p:cNvSpPr>
            <a:spLocks noChangeArrowheads="1"/>
          </p:cNvSpPr>
          <p:nvPr/>
        </p:nvSpPr>
        <p:spPr bwMode="auto">
          <a:xfrm flipH="1">
            <a:off x="609600" y="1335618"/>
            <a:ext cx="2235200" cy="4023783"/>
          </a:xfrm>
          <a:prstGeom prst="flowChartDocument">
            <a:avLst/>
          </a:prstGeom>
          <a:gradFill rotWithShape="1">
            <a:gsLst>
              <a:gs pos="0">
                <a:srgbClr val="008F77"/>
              </a:gs>
              <a:gs pos="20000">
                <a:srgbClr val="008B74"/>
              </a:gs>
              <a:gs pos="100000">
                <a:srgbClr val="006957"/>
              </a:gs>
            </a:gsLst>
            <a:lin ang="5400000"/>
          </a:gradFill>
          <a:ln w="9525">
            <a:solidFill>
              <a:srgbClr val="007D6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 algn="ctr" defTabSz="1375467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48707" name="TextBox 27"/>
          <p:cNvSpPr txBox="1">
            <a:spLocks noChangeArrowheads="1"/>
          </p:cNvSpPr>
          <p:nvPr/>
        </p:nvSpPr>
        <p:spPr bwMode="auto">
          <a:xfrm>
            <a:off x="609600" y="1564218"/>
            <a:ext cx="2235200" cy="280115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de-DE" altLang="en-US" sz="4267" dirty="0">
                <a:solidFill>
                  <a:schemeClr val="bg1"/>
                </a:solidFill>
                <a:latin typeface="Arial"/>
                <a:cs typeface="Arial"/>
              </a:rPr>
              <a:t>1. </a:t>
            </a:r>
          </a:p>
          <a:p>
            <a:pPr algn="ctr" eaLnBrk="1" hangingPunct="1"/>
            <a:r>
              <a:rPr lang="de-DE" altLang="en-US" sz="2667" dirty="0" err="1">
                <a:solidFill>
                  <a:schemeClr val="bg1"/>
                </a:solidFill>
                <a:latin typeface="Arial"/>
                <a:cs typeface="Arial"/>
              </a:rPr>
              <a:t>Kemampuan</a:t>
            </a:r>
            <a:r>
              <a:rPr lang="de-DE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  <a:p>
            <a:pPr algn="ctr" eaLnBrk="1" hangingPunct="1"/>
            <a:r>
              <a:rPr lang="de-DE" altLang="en-US" sz="2667" i="1" dirty="0" err="1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de-DE" altLang="en-US" sz="2667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de-DE" altLang="en-US" sz="2667" i="1" dirty="0" err="1">
                <a:solidFill>
                  <a:schemeClr val="bg1"/>
                </a:solidFill>
                <a:latin typeface="Arial"/>
                <a:cs typeface="Arial"/>
              </a:rPr>
              <a:t>cell</a:t>
            </a:r>
            <a:r>
              <a:rPr lang="de-DE" altLang="en-US" sz="2667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de-DE" altLang="en-US" sz="2667" dirty="0" err="1">
                <a:solidFill>
                  <a:schemeClr val="bg1"/>
                </a:solidFill>
                <a:latin typeface="Arial"/>
                <a:cs typeface="Arial"/>
              </a:rPr>
              <a:t>epidermis</a:t>
            </a:r>
            <a:r>
              <a:rPr lang="de-DE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de-DE" altLang="en-US" sz="2667" dirty="0" err="1">
                <a:solidFill>
                  <a:schemeClr val="bg1"/>
                </a:solidFill>
                <a:latin typeface="Arial"/>
                <a:cs typeface="Arial"/>
              </a:rPr>
              <a:t>kulit</a:t>
            </a:r>
            <a:r>
              <a:rPr lang="de-DE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de-DE" altLang="en-US" sz="2667" dirty="0" err="1">
                <a:solidFill>
                  <a:schemeClr val="bg1"/>
                </a:solidFill>
                <a:latin typeface="Arial"/>
                <a:cs typeface="Arial"/>
              </a:rPr>
              <a:t>untuk</a:t>
            </a:r>
            <a:r>
              <a:rPr lang="de-DE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de-DE" altLang="en-US" sz="2667" dirty="0" err="1">
                <a:solidFill>
                  <a:schemeClr val="bg1"/>
                </a:solidFill>
                <a:latin typeface="Arial"/>
                <a:cs typeface="Arial"/>
              </a:rPr>
              <a:t>beregenerasi</a:t>
            </a:r>
            <a:endParaRPr lang="en-US" altLang="en-US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207076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48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48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06" grpId="0" animBg="1"/>
      <p:bldP spid="104870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4" name="Picture Placeholder 1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/>
          <a:srcRect r="1160"/>
          <a:stretch>
            <a:fillRect/>
          </a:stretch>
        </p:blipFill>
        <p:spPr>
          <a:xfrm>
            <a:off x="2421467" y="1335617"/>
            <a:ext cx="8451851" cy="4275667"/>
          </a:xfrm>
        </p:spPr>
      </p:pic>
      <p:sp>
        <p:nvSpPr>
          <p:cNvPr id="1048708" name="Title 26"/>
          <p:cNvSpPr>
            <a:spLocks noGrp="1"/>
          </p:cNvSpPr>
          <p:nvPr>
            <p:ph type="title"/>
          </p:nvPr>
        </p:nvSpPr>
        <p:spPr bwMode="auto">
          <a:xfrm>
            <a:off x="2336800" y="482601"/>
            <a:ext cx="7518400" cy="472017"/>
          </a:xfrm>
          <a:noFill/>
        </p:spPr>
        <p:txBody>
          <a:bodyPr vert="horz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Manfaat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dari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Ekstrak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733" i="1" dirty="0" err="1">
                <a:solidFill>
                  <a:srgbClr val="262626"/>
                </a:solidFill>
                <a:latin typeface="Arial"/>
                <a:cs typeface="Arial"/>
              </a:rPr>
              <a:t>Stem</a:t>
            </a:r>
            <a:r>
              <a:rPr lang="tr-TR" altLang="en-US" sz="3733" i="1" dirty="0">
                <a:solidFill>
                  <a:srgbClr val="262626"/>
                </a:solidFill>
                <a:latin typeface="Arial"/>
                <a:cs typeface="Arial"/>
              </a:rPr>
              <a:t> Cell </a:t>
            </a:r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Tumbuhan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:</a:t>
            </a:r>
          </a:p>
        </p:txBody>
      </p:sp>
      <p:sp>
        <p:nvSpPr>
          <p:cNvPr id="1048709" name="Flowchart: Document 18"/>
          <p:cNvSpPr>
            <a:spLocks noChangeArrowheads="1"/>
          </p:cNvSpPr>
          <p:nvPr/>
        </p:nvSpPr>
        <p:spPr bwMode="auto">
          <a:xfrm flipH="1">
            <a:off x="609600" y="1335618"/>
            <a:ext cx="2235200" cy="3312583"/>
          </a:xfrm>
          <a:prstGeom prst="flowChartDocument">
            <a:avLst/>
          </a:prstGeom>
          <a:gradFill rotWithShape="1">
            <a:gsLst>
              <a:gs pos="0">
                <a:srgbClr val="008F77"/>
              </a:gs>
              <a:gs pos="20000">
                <a:srgbClr val="008B74"/>
              </a:gs>
              <a:gs pos="100000">
                <a:srgbClr val="006957"/>
              </a:gs>
            </a:gsLst>
            <a:lin ang="5400000"/>
          </a:gradFill>
          <a:ln w="9525">
            <a:solidFill>
              <a:srgbClr val="007D6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 algn="ctr" defTabSz="1375467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48710" name="TextBox 27"/>
          <p:cNvSpPr txBox="1">
            <a:spLocks noChangeArrowheads="1"/>
          </p:cNvSpPr>
          <p:nvPr/>
        </p:nvSpPr>
        <p:spPr bwMode="auto">
          <a:xfrm>
            <a:off x="508000" y="1600201"/>
            <a:ext cx="2438400" cy="19802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tr-TR" altLang="en-US" sz="4267" dirty="0">
                <a:solidFill>
                  <a:schemeClr val="bg1"/>
                </a:solidFill>
                <a:latin typeface="Arial"/>
                <a:cs typeface="Arial"/>
              </a:rPr>
              <a:t>2.</a:t>
            </a:r>
            <a:r>
              <a:rPr lang="tr-TR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  <a:p>
            <a:pPr algn="ctr" eaLnBrk="1" hangingPunct="1"/>
            <a:r>
              <a:rPr lang="tr-TR" altLang="en-US" sz="2667" dirty="0" err="1">
                <a:solidFill>
                  <a:schemeClr val="bg1"/>
                </a:solidFill>
                <a:latin typeface="Arial"/>
                <a:cs typeface="Arial"/>
              </a:rPr>
              <a:t>Meremajakan</a:t>
            </a:r>
            <a:r>
              <a:rPr lang="tr-TR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  <a:p>
            <a:pPr algn="ctr" eaLnBrk="1" hangingPunct="1"/>
            <a:r>
              <a:rPr lang="tr-TR" altLang="en-US" sz="2667" dirty="0" err="1">
                <a:solidFill>
                  <a:schemeClr val="bg1"/>
                </a:solidFill>
                <a:latin typeface="Arial"/>
                <a:cs typeface="Arial"/>
              </a:rPr>
              <a:t>kulit</a:t>
            </a:r>
            <a:r>
              <a:rPr lang="tr-TR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altLang="en-US" sz="2667" dirty="0" err="1">
                <a:solidFill>
                  <a:schemeClr val="bg1"/>
                </a:solidFill>
                <a:latin typeface="Arial"/>
                <a:cs typeface="Arial"/>
              </a:rPr>
              <a:t>yang</a:t>
            </a:r>
            <a:r>
              <a:rPr lang="tr-TR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altLang="en-US" sz="2667" dirty="0" err="1">
                <a:solidFill>
                  <a:schemeClr val="bg1"/>
                </a:solidFill>
                <a:latin typeface="Arial"/>
                <a:cs typeface="Arial"/>
              </a:rPr>
              <a:t>telah</a:t>
            </a:r>
            <a:r>
              <a:rPr lang="tr-TR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altLang="en-US" sz="2667" dirty="0" err="1">
                <a:solidFill>
                  <a:schemeClr val="bg1"/>
                </a:solidFill>
                <a:latin typeface="Arial"/>
                <a:cs typeface="Arial"/>
              </a:rPr>
              <a:t>menua</a:t>
            </a:r>
            <a:endParaRPr lang="en-US" altLang="en-US" sz="2667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9315007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48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09" grpId="0" animBg="1"/>
      <p:bldP spid="10487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5" name="Picture Placeholder 1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lum/>
          </a:blip>
          <a:stretch>
            <a:fillRect/>
          </a:stretch>
        </p:blipFill>
        <p:spPr>
          <a:xfrm>
            <a:off x="3141133" y="1397000"/>
            <a:ext cx="8765648" cy="5344584"/>
          </a:xfrm>
        </p:spPr>
      </p:pic>
      <p:sp>
        <p:nvSpPr>
          <p:cNvPr id="1048711" name="Title 26"/>
          <p:cNvSpPr>
            <a:spLocks noGrp="1"/>
          </p:cNvSpPr>
          <p:nvPr>
            <p:ph type="title"/>
          </p:nvPr>
        </p:nvSpPr>
        <p:spPr bwMode="auto">
          <a:xfrm>
            <a:off x="2336800" y="482601"/>
            <a:ext cx="7518400" cy="472017"/>
          </a:xfrm>
          <a:noFill/>
        </p:spPr>
        <p:txBody>
          <a:bodyPr vert="horz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Manfaat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dari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Ekstrak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733" i="1" dirty="0" err="1">
                <a:solidFill>
                  <a:srgbClr val="262626"/>
                </a:solidFill>
                <a:latin typeface="Arial"/>
                <a:cs typeface="Arial"/>
              </a:rPr>
              <a:t>Stem</a:t>
            </a:r>
            <a:r>
              <a:rPr lang="tr-TR" altLang="en-US" sz="3733" i="1" dirty="0">
                <a:solidFill>
                  <a:srgbClr val="262626"/>
                </a:solidFill>
                <a:latin typeface="Arial"/>
                <a:cs typeface="Arial"/>
              </a:rPr>
              <a:t> Cell </a:t>
            </a:r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Tumbuhan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:</a:t>
            </a:r>
          </a:p>
        </p:txBody>
      </p:sp>
      <p:sp>
        <p:nvSpPr>
          <p:cNvPr id="1048712" name="Flowchart: Document 18"/>
          <p:cNvSpPr>
            <a:spLocks noChangeArrowheads="1"/>
          </p:cNvSpPr>
          <p:nvPr/>
        </p:nvSpPr>
        <p:spPr bwMode="auto">
          <a:xfrm flipH="1">
            <a:off x="609600" y="1335618"/>
            <a:ext cx="2235200" cy="3312583"/>
          </a:xfrm>
          <a:prstGeom prst="flowChartDocument">
            <a:avLst/>
          </a:prstGeom>
          <a:gradFill rotWithShape="1">
            <a:gsLst>
              <a:gs pos="0">
                <a:srgbClr val="008F77"/>
              </a:gs>
              <a:gs pos="20000">
                <a:srgbClr val="008B74"/>
              </a:gs>
              <a:gs pos="100000">
                <a:srgbClr val="006957"/>
              </a:gs>
            </a:gsLst>
            <a:lin ang="5400000"/>
          </a:gradFill>
          <a:ln w="9525">
            <a:solidFill>
              <a:srgbClr val="007D6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 algn="ctr" defTabSz="1375467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48713" name="TextBox 27"/>
          <p:cNvSpPr txBox="1">
            <a:spLocks noChangeArrowheads="1"/>
          </p:cNvSpPr>
          <p:nvPr/>
        </p:nvSpPr>
        <p:spPr bwMode="auto">
          <a:xfrm>
            <a:off x="609600" y="1600200"/>
            <a:ext cx="2235200" cy="173406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667" dirty="0">
                <a:solidFill>
                  <a:schemeClr val="bg1"/>
                </a:solidFill>
                <a:latin typeface="Arial"/>
                <a:cs typeface="Arial"/>
              </a:rPr>
              <a:t>3</a:t>
            </a:r>
            <a:r>
              <a:rPr lang="tr-TR" altLang="en-US" sz="2667" dirty="0">
                <a:solidFill>
                  <a:schemeClr val="bg1"/>
                </a:solidFill>
                <a:latin typeface="Arial"/>
                <a:cs typeface="Arial"/>
              </a:rPr>
              <a:t>. </a:t>
            </a:r>
          </a:p>
          <a:p>
            <a:pPr algn="ctr" eaLnBrk="1" hangingPunct="1"/>
            <a:r>
              <a:rPr lang="en-US" altLang="en-US" sz="2667" dirty="0" err="1">
                <a:solidFill>
                  <a:schemeClr val="bg1"/>
                </a:solidFill>
                <a:latin typeface="Arial"/>
                <a:cs typeface="Arial"/>
              </a:rPr>
              <a:t>Memulihkan</a:t>
            </a:r>
            <a:r>
              <a:rPr lang="en-US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altLang="en-US" sz="2667" dirty="0" err="1">
                <a:solidFill>
                  <a:schemeClr val="bg1"/>
                </a:solidFill>
                <a:latin typeface="Arial"/>
                <a:cs typeface="Arial"/>
              </a:rPr>
              <a:t>sel</a:t>
            </a:r>
            <a:r>
              <a:rPr lang="en-US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altLang="en-US" sz="2667" dirty="0" err="1">
                <a:solidFill>
                  <a:schemeClr val="bg1"/>
                </a:solidFill>
                <a:latin typeface="Arial"/>
                <a:cs typeface="Arial"/>
              </a:rPr>
              <a:t>dari</a:t>
            </a:r>
            <a:r>
              <a:rPr lang="en-US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altLang="en-US" sz="2667" dirty="0" err="1">
                <a:solidFill>
                  <a:schemeClr val="bg1"/>
                </a:solidFill>
                <a:latin typeface="Arial"/>
                <a:cs typeface="Arial"/>
              </a:rPr>
              <a:t>kerusakan</a:t>
            </a:r>
            <a:endParaRPr lang="en-US" altLang="en-US" sz="2667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1965478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48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12" grpId="0" animBg="1"/>
      <p:bldP spid="10487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Title 26"/>
          <p:cNvSpPr>
            <a:spLocks noGrp="1"/>
          </p:cNvSpPr>
          <p:nvPr>
            <p:ph type="title"/>
          </p:nvPr>
        </p:nvSpPr>
        <p:spPr bwMode="auto">
          <a:xfrm>
            <a:off x="2336800" y="482601"/>
            <a:ext cx="7518400" cy="472017"/>
          </a:xfrm>
          <a:noFill/>
        </p:spPr>
        <p:txBody>
          <a:bodyPr vert="horz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Manfaat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dari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Ekstrak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733" i="1" dirty="0" err="1">
                <a:solidFill>
                  <a:srgbClr val="262626"/>
                </a:solidFill>
                <a:latin typeface="Arial"/>
                <a:cs typeface="Arial"/>
              </a:rPr>
              <a:t>Stem</a:t>
            </a:r>
            <a:r>
              <a:rPr lang="tr-TR" altLang="en-US" sz="3733" i="1" dirty="0">
                <a:solidFill>
                  <a:srgbClr val="262626"/>
                </a:solidFill>
                <a:latin typeface="Arial"/>
                <a:cs typeface="Arial"/>
              </a:rPr>
              <a:t> Cell </a:t>
            </a:r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Tumbuhan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:</a:t>
            </a:r>
          </a:p>
        </p:txBody>
      </p:sp>
      <p:sp>
        <p:nvSpPr>
          <p:cNvPr id="1048715" name="Flowchart: Document 18"/>
          <p:cNvSpPr>
            <a:spLocks noChangeArrowheads="1"/>
          </p:cNvSpPr>
          <p:nvPr/>
        </p:nvSpPr>
        <p:spPr bwMode="auto">
          <a:xfrm flipH="1">
            <a:off x="609600" y="1335618"/>
            <a:ext cx="2235200" cy="3312583"/>
          </a:xfrm>
          <a:prstGeom prst="flowChartDocument">
            <a:avLst/>
          </a:prstGeom>
          <a:gradFill rotWithShape="1">
            <a:gsLst>
              <a:gs pos="0">
                <a:srgbClr val="008F77"/>
              </a:gs>
              <a:gs pos="20000">
                <a:srgbClr val="008B74"/>
              </a:gs>
              <a:gs pos="100000">
                <a:srgbClr val="006957"/>
              </a:gs>
            </a:gsLst>
            <a:lin ang="5400000"/>
          </a:gradFill>
          <a:ln w="9525">
            <a:solidFill>
              <a:srgbClr val="007D6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 algn="ctr" defTabSz="1375467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48716" name="TextBox 27"/>
          <p:cNvSpPr txBox="1">
            <a:spLocks noChangeArrowheads="1"/>
          </p:cNvSpPr>
          <p:nvPr/>
        </p:nvSpPr>
        <p:spPr bwMode="auto">
          <a:xfrm>
            <a:off x="609600" y="1712384"/>
            <a:ext cx="2235200" cy="15698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de-DE" altLang="en-US" sz="4267" dirty="0">
                <a:solidFill>
                  <a:schemeClr val="bg1"/>
                </a:solidFill>
                <a:latin typeface="Arial"/>
                <a:cs typeface="Arial"/>
              </a:rPr>
              <a:t>4.</a:t>
            </a:r>
            <a:r>
              <a:rPr lang="de-DE" altLang="en-US" sz="2667" dirty="0">
                <a:solidFill>
                  <a:schemeClr val="bg1"/>
                </a:solidFill>
                <a:latin typeface="Arial"/>
                <a:cs typeface="Arial"/>
              </a:rPr>
              <a:t> Memperbaiki fungsi sel</a:t>
            </a:r>
            <a:endParaRPr lang="en-US" altLang="en-US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CB7B1B-66F8-47DB-B648-6721B545AD83}"/>
              </a:ext>
            </a:extLst>
          </p:cNvPr>
          <p:cNvSpPr/>
          <p:nvPr/>
        </p:nvSpPr>
        <p:spPr>
          <a:xfrm>
            <a:off x="3048000" y="1335617"/>
            <a:ext cx="609600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 sz="240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214E52EF-923A-4077-85F0-1269519C5622}"/>
              </a:ext>
            </a:extLst>
          </p:cNvPr>
          <p:cNvSpPr/>
          <p:nvPr/>
        </p:nvSpPr>
        <p:spPr>
          <a:xfrm>
            <a:off x="3251200" y="1498601"/>
            <a:ext cx="203200" cy="410233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 sz="240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CD0356-A68A-45CB-AC93-7F5A729BD49A}"/>
              </a:ext>
            </a:extLst>
          </p:cNvPr>
          <p:cNvSpPr txBox="1"/>
          <p:nvPr/>
        </p:nvSpPr>
        <p:spPr>
          <a:xfrm>
            <a:off x="3860800" y="1240461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/>
              <a:t>Gen, that is down-regulated by senescence induction (see control)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486514-C502-4E73-97E8-3A7F9FA401E3}"/>
              </a:ext>
            </a:extLst>
          </p:cNvPr>
          <p:cNvSpPr/>
          <p:nvPr/>
        </p:nvSpPr>
        <p:spPr>
          <a:xfrm>
            <a:off x="3048000" y="2421375"/>
            <a:ext cx="609600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 sz="2400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6E4C47FF-A28E-4D7D-AEED-786D4F75645E}"/>
              </a:ext>
            </a:extLst>
          </p:cNvPr>
          <p:cNvSpPr/>
          <p:nvPr/>
        </p:nvSpPr>
        <p:spPr>
          <a:xfrm rot="10800000">
            <a:off x="3251200" y="2584358"/>
            <a:ext cx="203200" cy="410233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 sz="24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915132-5573-4888-89C3-2F2ADE8388B1}"/>
              </a:ext>
            </a:extLst>
          </p:cNvPr>
          <p:cNvSpPr txBox="1"/>
          <p:nvPr/>
        </p:nvSpPr>
        <p:spPr>
          <a:xfrm>
            <a:off x="3860800" y="2326218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Gen, that is up-regulated or normalized in senescent cells by </a:t>
            </a:r>
            <a:r>
              <a:rPr lang="en-US" altLang="zh-CN" sz="2400" dirty="0" err="1"/>
              <a:t>PhytoCellTec</a:t>
            </a:r>
            <a:r>
              <a:rPr lang="en-US" altLang="zh-CN" sz="2400" dirty="0"/>
              <a:t> Malus </a:t>
            </a:r>
            <a:r>
              <a:rPr lang="en-US" altLang="zh-CN" sz="2400" dirty="0" err="1"/>
              <a:t>Domestica</a:t>
            </a:r>
            <a:endParaRPr lang="id-ID" sz="24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901E1E2-00AE-4972-B803-27D7BB4390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753757"/>
              </p:ext>
            </p:extLst>
          </p:nvPr>
        </p:nvGraphicFramePr>
        <p:xfrm>
          <a:off x="3057132" y="3433048"/>
          <a:ext cx="8128000" cy="3312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5268">
                  <a:extLst>
                    <a:ext uri="{9D8B030D-6E8A-4147-A177-3AD203B41FA5}">
                      <a16:colId xmlns:a16="http://schemas.microsoft.com/office/drawing/2014/main" val="343633590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812021646"/>
                    </a:ext>
                  </a:extLst>
                </a:gridCol>
                <a:gridCol w="2853932">
                  <a:extLst>
                    <a:ext uri="{9D8B030D-6E8A-4147-A177-3AD203B41FA5}">
                      <a16:colId xmlns:a16="http://schemas.microsoft.com/office/drawing/2014/main" val="4018469317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1600" b="0" dirty="0"/>
                        <a:t>Gen</a:t>
                      </a:r>
                      <a:endParaRPr lang="id-ID" sz="1600" b="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After  H</a:t>
                      </a:r>
                      <a:r>
                        <a:rPr lang="en-US" sz="1100" b="0" dirty="0"/>
                        <a:t>2</a:t>
                      </a:r>
                      <a:r>
                        <a:rPr lang="en-US" sz="1600" b="0" dirty="0"/>
                        <a:t>O</a:t>
                      </a:r>
                      <a:r>
                        <a:rPr lang="en-US" sz="1100" b="0" dirty="0"/>
                        <a:t>2</a:t>
                      </a:r>
                      <a:r>
                        <a:rPr lang="en-US" sz="1600" b="0" dirty="0"/>
                        <a:t> Control</a:t>
                      </a:r>
                      <a:endParaRPr lang="id-ID" sz="1600" b="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After  H</a:t>
                      </a:r>
                      <a:r>
                        <a:rPr lang="en-US" sz="1100" b="0" dirty="0"/>
                        <a:t>2</a:t>
                      </a:r>
                      <a:r>
                        <a:rPr lang="en-US" sz="1600" b="0" dirty="0"/>
                        <a:t>O</a:t>
                      </a:r>
                      <a:r>
                        <a:rPr lang="en-US" sz="1100" b="0" dirty="0"/>
                        <a:t>2</a:t>
                      </a:r>
                      <a:r>
                        <a:rPr lang="en-US" sz="1600" b="0" baseline="0" dirty="0"/>
                        <a:t> </a:t>
                      </a:r>
                      <a:r>
                        <a:rPr lang="en-US" sz="1600" b="0" dirty="0"/>
                        <a:t>+ 2%Malus</a:t>
                      </a:r>
                      <a:r>
                        <a:rPr lang="en-US" sz="1600" b="0" baseline="0" dirty="0"/>
                        <a:t> </a:t>
                      </a:r>
                      <a:r>
                        <a:rPr lang="en-US" sz="1600" b="0" baseline="0" dirty="0" err="1"/>
                        <a:t>Domestica</a:t>
                      </a:r>
                      <a:r>
                        <a:rPr lang="en-US" sz="1600" b="0" baseline="0" dirty="0"/>
                        <a:t> stem cell extract</a:t>
                      </a:r>
                      <a:endParaRPr lang="id-ID" sz="1600" b="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604751269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1600" dirty="0"/>
                        <a:t>Cyclin B1: induces proliferation</a:t>
                      </a:r>
                      <a:endParaRPr lang="id-ID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73</a:t>
                      </a:r>
                      <a:endParaRPr lang="id-ID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130</a:t>
                      </a:r>
                      <a:endParaRPr lang="id-ID" sz="16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760943945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1600" dirty="0"/>
                        <a:t>Cyclin E1: tumor inducer</a:t>
                      </a:r>
                      <a:endParaRPr lang="id-ID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78</a:t>
                      </a:r>
                      <a:endParaRPr lang="id-ID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135</a:t>
                      </a:r>
                      <a:endParaRPr lang="id-ID" sz="16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481172503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1600" dirty="0"/>
                        <a:t>P53: tumor suppressor gene</a:t>
                      </a:r>
                      <a:endParaRPr lang="id-ID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63</a:t>
                      </a:r>
                      <a:endParaRPr lang="id-ID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137</a:t>
                      </a:r>
                      <a:endParaRPr lang="en-US" sz="1600" dirty="0">
                        <a:ea typeface="Cambria Math" panose="02040503050406030204" pitchFamily="18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3649747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1600" dirty="0"/>
                        <a:t>Insulin-like growth factor II: cell proliferation </a:t>
                      </a:r>
                      <a:r>
                        <a:rPr lang="en-US" sz="1600" dirty="0" err="1"/>
                        <a:t>enchancer</a:t>
                      </a:r>
                      <a:endParaRPr lang="id-ID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71</a:t>
                      </a:r>
                      <a:endParaRPr lang="id-ID" sz="1600" dirty="0"/>
                    </a:p>
                    <a:p>
                      <a:pPr algn="ctr"/>
                      <a:endParaRPr lang="id-ID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117</a:t>
                      </a:r>
                      <a:endParaRPr lang="id-ID" sz="16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60140182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1600" dirty="0" err="1"/>
                        <a:t>Heme</a:t>
                      </a:r>
                      <a:r>
                        <a:rPr lang="en-US" sz="1600" dirty="0"/>
                        <a:t> oxygenase 1: antioxidant enzyme</a:t>
                      </a:r>
                      <a:endParaRPr lang="id-ID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dirty="0">
                          <a:latin typeface="+mn-lt"/>
                          <a:ea typeface="+mn-ea"/>
                        </a:rPr>
                        <a:t>89</a:t>
                      </a:r>
                      <a:endParaRPr lang="id-ID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211</a:t>
                      </a:r>
                      <a:endParaRPr lang="id-ID" sz="16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464495094"/>
                  </a:ext>
                </a:extLst>
              </a:tr>
            </a:tbl>
          </a:graphicData>
        </a:graphic>
      </p:graphicFrame>
      <p:cxnSp>
        <p:nvCxnSpPr>
          <p:cNvPr id="10" name="Straight Arrow Connector 9"/>
          <p:cNvCxnSpPr/>
          <p:nvPr/>
        </p:nvCxnSpPr>
        <p:spPr>
          <a:xfrm>
            <a:off x="7701436" y="4141557"/>
            <a:ext cx="0" cy="2349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701436" y="4648201"/>
            <a:ext cx="0" cy="2349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701436" y="5134213"/>
            <a:ext cx="0" cy="2349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7701436" y="5640857"/>
            <a:ext cx="0" cy="2349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7701436" y="6245514"/>
            <a:ext cx="0" cy="2349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0180826" y="6245514"/>
            <a:ext cx="0" cy="2582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10180826" y="5640857"/>
            <a:ext cx="0" cy="2582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10165958" y="5135427"/>
            <a:ext cx="0" cy="2582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10161002" y="4624934"/>
            <a:ext cx="0" cy="2582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10158287" y="4141557"/>
            <a:ext cx="0" cy="2582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85437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48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48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15" grpId="0" animBg="1"/>
      <p:bldP spid="10487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Picture Placeholder 1"/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tretch>
            <a:fillRect/>
          </a:stretch>
        </p:blipFill>
        <p:spPr>
          <a:xfrm>
            <a:off x="3015032" y="1767448"/>
            <a:ext cx="9075369" cy="2618483"/>
          </a:xfrm>
        </p:spPr>
      </p:pic>
      <p:sp>
        <p:nvSpPr>
          <p:cNvPr id="1048717" name="Title 26"/>
          <p:cNvSpPr>
            <a:spLocks noGrp="1"/>
          </p:cNvSpPr>
          <p:nvPr>
            <p:ph type="title"/>
          </p:nvPr>
        </p:nvSpPr>
        <p:spPr bwMode="auto">
          <a:xfrm>
            <a:off x="2336800" y="482601"/>
            <a:ext cx="7518400" cy="472017"/>
          </a:xfrm>
          <a:noFill/>
        </p:spPr>
        <p:txBody>
          <a:bodyPr vert="horz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Manfaat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dari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Ekstrak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733" i="1" dirty="0" err="1">
                <a:solidFill>
                  <a:srgbClr val="262626"/>
                </a:solidFill>
                <a:latin typeface="Arial"/>
                <a:cs typeface="Arial"/>
              </a:rPr>
              <a:t>Stem</a:t>
            </a:r>
            <a:r>
              <a:rPr lang="tr-TR" altLang="en-US" sz="3733" i="1" dirty="0">
                <a:solidFill>
                  <a:srgbClr val="262626"/>
                </a:solidFill>
                <a:latin typeface="Arial"/>
                <a:cs typeface="Arial"/>
              </a:rPr>
              <a:t> Cell </a:t>
            </a:r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Tumbuhan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:</a:t>
            </a:r>
          </a:p>
        </p:txBody>
      </p:sp>
      <p:sp>
        <p:nvSpPr>
          <p:cNvPr id="1048718" name="Flowchart: Document 18"/>
          <p:cNvSpPr>
            <a:spLocks noChangeArrowheads="1"/>
          </p:cNvSpPr>
          <p:nvPr/>
        </p:nvSpPr>
        <p:spPr bwMode="auto">
          <a:xfrm flipH="1">
            <a:off x="491515" y="1335618"/>
            <a:ext cx="2353284" cy="3414183"/>
          </a:xfrm>
          <a:prstGeom prst="flowChartDocument">
            <a:avLst/>
          </a:prstGeom>
          <a:gradFill rotWithShape="1">
            <a:gsLst>
              <a:gs pos="0">
                <a:srgbClr val="008F77"/>
              </a:gs>
              <a:gs pos="20000">
                <a:srgbClr val="008B74"/>
              </a:gs>
              <a:gs pos="100000">
                <a:srgbClr val="006957"/>
              </a:gs>
            </a:gsLst>
            <a:lin ang="5400000"/>
          </a:gradFill>
          <a:ln w="9525">
            <a:solidFill>
              <a:srgbClr val="007D6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 algn="ctr" defTabSz="1375467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48719" name="TextBox 27"/>
          <p:cNvSpPr txBox="1">
            <a:spLocks noChangeArrowheads="1"/>
          </p:cNvSpPr>
          <p:nvPr/>
        </p:nvSpPr>
        <p:spPr bwMode="auto">
          <a:xfrm>
            <a:off x="508000" y="1547285"/>
            <a:ext cx="2438400" cy="19802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pt-BR" altLang="en-US" sz="4267" dirty="0">
                <a:solidFill>
                  <a:schemeClr val="bg1"/>
                </a:solidFill>
                <a:latin typeface="Arial"/>
                <a:cs typeface="Arial"/>
              </a:rPr>
              <a:t>5.</a:t>
            </a:r>
            <a:r>
              <a:rPr lang="pt-BR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pt-BR" altLang="en-US" sz="2667" dirty="0" err="1">
                <a:solidFill>
                  <a:schemeClr val="bg1"/>
                </a:solidFill>
                <a:latin typeface="Arial"/>
                <a:cs typeface="Arial"/>
              </a:rPr>
              <a:t>Meningkatkan</a:t>
            </a:r>
            <a:r>
              <a:rPr lang="pt-BR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pt-BR" altLang="en-US" sz="2667" dirty="0" err="1">
                <a:solidFill>
                  <a:schemeClr val="bg1"/>
                </a:solidFill>
                <a:latin typeface="Arial"/>
                <a:cs typeface="Arial"/>
              </a:rPr>
              <a:t>vitalitas</a:t>
            </a:r>
            <a:r>
              <a:rPr lang="pt-BR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pt-BR" altLang="en-US" sz="2667" dirty="0" err="1">
                <a:solidFill>
                  <a:schemeClr val="bg1"/>
                </a:solidFill>
                <a:latin typeface="Arial"/>
                <a:cs typeface="Arial"/>
              </a:rPr>
              <a:t>folikel</a:t>
            </a:r>
            <a:r>
              <a:rPr lang="pt-BR" altLang="en-US" sz="26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pt-BR" altLang="en-US" sz="2667" dirty="0" err="1">
                <a:solidFill>
                  <a:schemeClr val="bg1"/>
                </a:solidFill>
                <a:latin typeface="Arial"/>
                <a:cs typeface="Arial"/>
              </a:rPr>
              <a:t>rambut</a:t>
            </a:r>
            <a:endParaRPr lang="en-US" altLang="en-US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2150507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48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48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18" grpId="0" animBg="1"/>
      <p:bldP spid="10487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Flowchart: Document 18"/>
          <p:cNvSpPr>
            <a:spLocks noChangeArrowheads="1"/>
          </p:cNvSpPr>
          <p:nvPr/>
        </p:nvSpPr>
        <p:spPr bwMode="auto">
          <a:xfrm flipH="1">
            <a:off x="609600" y="1335618"/>
            <a:ext cx="2235200" cy="3312583"/>
          </a:xfrm>
          <a:prstGeom prst="flowChartDocument">
            <a:avLst/>
          </a:prstGeom>
          <a:gradFill rotWithShape="1">
            <a:gsLst>
              <a:gs pos="0">
                <a:srgbClr val="008F77"/>
              </a:gs>
              <a:gs pos="20000">
                <a:srgbClr val="008B74"/>
              </a:gs>
              <a:gs pos="100000">
                <a:srgbClr val="006957"/>
              </a:gs>
            </a:gsLst>
            <a:lin ang="5400000"/>
          </a:gradFill>
          <a:ln w="9525">
            <a:solidFill>
              <a:srgbClr val="007D6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 algn="ctr" defTabSz="1375467"/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097198" name="Picture Placeholder 1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/>
          <a:srcRect t="2673"/>
          <a:stretch>
            <a:fillRect/>
          </a:stretch>
        </p:blipFill>
        <p:spPr>
          <a:xfrm>
            <a:off x="3105719" y="1595968"/>
            <a:ext cx="8375083" cy="3966633"/>
          </a:xfrm>
        </p:spPr>
      </p:pic>
      <p:sp>
        <p:nvSpPr>
          <p:cNvPr id="1048721" name="Title 26"/>
          <p:cNvSpPr>
            <a:spLocks noGrp="1"/>
          </p:cNvSpPr>
          <p:nvPr>
            <p:ph type="title"/>
          </p:nvPr>
        </p:nvSpPr>
        <p:spPr bwMode="auto">
          <a:xfrm>
            <a:off x="2336800" y="482601"/>
            <a:ext cx="7518400" cy="472017"/>
          </a:xfrm>
          <a:noFill/>
        </p:spPr>
        <p:txBody>
          <a:bodyPr vert="horz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Manfaat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dari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Ekstrak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tr-TR" altLang="en-US" sz="3733" i="1" dirty="0" err="1">
                <a:solidFill>
                  <a:srgbClr val="262626"/>
                </a:solidFill>
                <a:latin typeface="Arial"/>
                <a:cs typeface="Arial"/>
              </a:rPr>
              <a:t>Stem</a:t>
            </a:r>
            <a:r>
              <a:rPr lang="tr-TR" altLang="en-US" sz="3733" i="1" dirty="0">
                <a:solidFill>
                  <a:srgbClr val="262626"/>
                </a:solidFill>
                <a:latin typeface="Arial"/>
                <a:cs typeface="Arial"/>
              </a:rPr>
              <a:t> Cell </a:t>
            </a:r>
            <a:r>
              <a:rPr lang="tr-TR" altLang="en-US" sz="3733" dirty="0" err="1">
                <a:solidFill>
                  <a:srgbClr val="262626"/>
                </a:solidFill>
                <a:latin typeface="Arial"/>
                <a:cs typeface="Arial"/>
              </a:rPr>
              <a:t>Tumbuhan</a:t>
            </a:r>
            <a:r>
              <a:rPr lang="tr-TR" altLang="en-US" sz="3733" dirty="0">
                <a:solidFill>
                  <a:srgbClr val="262626"/>
                </a:solidFill>
                <a:latin typeface="Arial"/>
                <a:cs typeface="Arial"/>
              </a:rPr>
              <a:t> :</a:t>
            </a:r>
          </a:p>
        </p:txBody>
      </p:sp>
      <p:sp>
        <p:nvSpPr>
          <p:cNvPr id="1048722" name="TextBox 27"/>
          <p:cNvSpPr txBox="1">
            <a:spLocks noChangeArrowheads="1"/>
          </p:cNvSpPr>
          <p:nvPr/>
        </p:nvSpPr>
        <p:spPr bwMode="auto">
          <a:xfrm>
            <a:off x="711200" y="1498600"/>
            <a:ext cx="2055283" cy="15698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is-IS" altLang="en-US" sz="4267" dirty="0">
                <a:solidFill>
                  <a:schemeClr val="bg1"/>
                </a:solidFill>
                <a:latin typeface="Arial"/>
                <a:cs typeface="Arial"/>
              </a:rPr>
              <a:t>6. </a:t>
            </a:r>
          </a:p>
          <a:p>
            <a:pPr algn="ctr" eaLnBrk="1" hangingPunct="1"/>
            <a:r>
              <a:rPr lang="is-IS" altLang="en-US" sz="2667" dirty="0">
                <a:solidFill>
                  <a:schemeClr val="bg1"/>
                </a:solidFill>
                <a:latin typeface="Arial"/>
                <a:cs typeface="Arial"/>
              </a:rPr>
              <a:t>Mengurangi kerutan</a:t>
            </a:r>
            <a:endParaRPr lang="en-US" altLang="en-US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6303973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48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48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20" grpId="0" animBg="1"/>
      <p:bldP spid="10487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extBox 26"/>
          <p:cNvSpPr txBox="1"/>
          <p:nvPr/>
        </p:nvSpPr>
        <p:spPr>
          <a:xfrm>
            <a:off x="965199" y="3479367"/>
            <a:ext cx="633241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5467"/>
            <a:r>
              <a:rPr lang="tr-TR" sz="3200" b="1" dirty="0" err="1">
                <a:solidFill>
                  <a:schemeClr val="bg1"/>
                </a:solidFill>
                <a:latin typeface="Arial"/>
                <a:cs typeface="Arial"/>
              </a:rPr>
              <a:t>Kita</a:t>
            </a:r>
            <a:r>
              <a:rPr lang="tr-TR" sz="32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Arial"/>
                <a:cs typeface="Arial"/>
              </a:rPr>
              <a:t>bukan</a:t>
            </a:r>
            <a:r>
              <a:rPr lang="tr-TR" sz="32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Arial"/>
                <a:cs typeface="Arial"/>
              </a:rPr>
              <a:t>mengkonsumsi</a:t>
            </a:r>
            <a:r>
              <a:rPr lang="tr-TR" sz="32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sz="3200" b="1" i="1" dirty="0" err="1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tr-TR" sz="3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sz="3200" b="1" i="1" dirty="0" err="1">
                <a:solidFill>
                  <a:schemeClr val="bg1"/>
                </a:solidFill>
                <a:latin typeface="Arial"/>
                <a:cs typeface="Arial"/>
              </a:rPr>
              <a:t>cell</a:t>
            </a:r>
            <a:r>
              <a:rPr lang="tr-TR" sz="3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Arial"/>
                <a:cs typeface="Arial"/>
              </a:rPr>
              <a:t>hidup</a:t>
            </a:r>
            <a:r>
              <a:rPr lang="tr-TR" sz="32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Arial"/>
                <a:cs typeface="Arial"/>
              </a:rPr>
              <a:t>tumbuhan</a:t>
            </a:r>
            <a:r>
              <a:rPr lang="tr-TR" sz="3200" b="1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</a:p>
          <a:p>
            <a:pPr defTabSz="1375467"/>
            <a:r>
              <a:rPr lang="tr-TR" sz="3200" b="1" dirty="0" err="1">
                <a:solidFill>
                  <a:schemeClr val="bg1"/>
                </a:solidFill>
                <a:latin typeface="Arial"/>
                <a:cs typeface="Arial"/>
              </a:rPr>
              <a:t>tetapi</a:t>
            </a:r>
            <a:r>
              <a:rPr lang="tr-TR" sz="32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Arial"/>
                <a:cs typeface="Arial"/>
              </a:rPr>
              <a:t>nutrisi</a:t>
            </a:r>
            <a:r>
              <a:rPr lang="tr-TR" sz="32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Arial"/>
                <a:cs typeface="Arial"/>
              </a:rPr>
              <a:t>ekstrak</a:t>
            </a:r>
            <a:r>
              <a:rPr lang="tr-TR" sz="32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sz="3200" b="1" i="1" dirty="0" err="1">
                <a:solidFill>
                  <a:schemeClr val="bg1"/>
                </a:solidFill>
                <a:latin typeface="Arial"/>
                <a:cs typeface="Arial"/>
              </a:rPr>
              <a:t>stem</a:t>
            </a:r>
            <a:r>
              <a:rPr lang="tr-TR" sz="3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sz="3200" b="1" i="1" dirty="0" err="1">
                <a:solidFill>
                  <a:schemeClr val="bg1"/>
                </a:solidFill>
                <a:latin typeface="Arial"/>
                <a:cs typeface="Arial"/>
              </a:rPr>
              <a:t>cell</a:t>
            </a:r>
            <a:r>
              <a:rPr lang="tr-TR" sz="3200" b="1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Arial"/>
                <a:cs typeface="Arial"/>
              </a:rPr>
              <a:t>yaitu</a:t>
            </a:r>
            <a:r>
              <a:rPr lang="tr-TR" sz="32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Arial"/>
                <a:cs typeface="Arial"/>
              </a:rPr>
              <a:t>faktor</a:t>
            </a:r>
            <a:r>
              <a:rPr lang="tr-TR" sz="32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Arial"/>
                <a:cs typeface="Arial"/>
              </a:rPr>
              <a:t>epigenetik</a:t>
            </a:r>
            <a:r>
              <a:rPr lang="tr-TR" sz="3200" b="1" dirty="0">
                <a:solidFill>
                  <a:schemeClr val="bg1"/>
                </a:solidFill>
                <a:latin typeface="Arial"/>
                <a:cs typeface="Arial"/>
              </a:rPr>
              <a:t> dan </a:t>
            </a:r>
            <a:r>
              <a:rPr lang="tr-TR" sz="3200" b="1" dirty="0" err="1">
                <a:solidFill>
                  <a:schemeClr val="bg1"/>
                </a:solidFill>
                <a:latin typeface="Arial"/>
                <a:cs typeface="Arial"/>
              </a:rPr>
              <a:t>metabolit</a:t>
            </a:r>
            <a:r>
              <a:rPr lang="tr-TR" sz="3200" b="1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lang="en-US" sz="32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1268044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4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12-01 at 1.18.48 PM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9" t="9259" r="30735" b="3541"/>
          <a:stretch/>
        </p:blipFill>
        <p:spPr>
          <a:xfrm>
            <a:off x="1" y="1"/>
            <a:ext cx="5421299" cy="6882607"/>
          </a:xfrm>
          <a:prstGeom prst="rect">
            <a:avLst/>
          </a:prstGeom>
        </p:spPr>
      </p:pic>
      <p:pic>
        <p:nvPicPr>
          <p:cNvPr id="3" name="Picture 2" descr="Screen Shot 2016-12-01 at 1.20.11 PM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1" t="9535" r="30581" b="762"/>
          <a:stretch/>
        </p:blipFill>
        <p:spPr>
          <a:xfrm>
            <a:off x="6928269" y="-99223"/>
            <a:ext cx="5263731" cy="6888208"/>
          </a:xfrm>
          <a:prstGeom prst="rect">
            <a:avLst/>
          </a:prstGeom>
        </p:spPr>
      </p:pic>
      <p:pic>
        <p:nvPicPr>
          <p:cNvPr id="9" name="Picture 8" descr="Screen Shot 2016-12-01 at 1.18.48 PM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92" t="8657" r="43371" b="4217"/>
          <a:stretch/>
        </p:blipFill>
        <p:spPr>
          <a:xfrm>
            <a:off x="5326525" y="0"/>
            <a:ext cx="1829215" cy="687695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400"/>
          </a:p>
        </p:txBody>
      </p:sp>
      <p:sp>
        <p:nvSpPr>
          <p:cNvPr id="1048726" name="TextBox 15"/>
          <p:cNvSpPr txBox="1">
            <a:spLocks noChangeArrowheads="1"/>
          </p:cNvSpPr>
          <p:nvPr/>
        </p:nvSpPr>
        <p:spPr bwMode="auto">
          <a:xfrm>
            <a:off x="1400788" y="2911205"/>
            <a:ext cx="9347200" cy="748988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4267" b="1" dirty="0">
                <a:solidFill>
                  <a:srgbClr val="262626"/>
                </a:solidFill>
                <a:latin typeface="Arial"/>
                <a:cs typeface="Arial"/>
              </a:rPr>
              <a:t>PRODUK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8823" y="3602432"/>
            <a:ext cx="2120512" cy="13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67057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48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11555CD1-5346-424E-B1F4-11A103AF79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0" b="1404"/>
          <a:stretch/>
        </p:blipFill>
        <p:spPr>
          <a:xfrm rot="5400000">
            <a:off x="904381" y="-1553862"/>
            <a:ext cx="7036135" cy="1014386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2C72016-0610-473F-8B6D-13055B942013}"/>
              </a:ext>
            </a:extLst>
          </p:cNvPr>
          <p:cNvSpPr/>
          <p:nvPr/>
        </p:nvSpPr>
        <p:spPr>
          <a:xfrm>
            <a:off x="-649480" y="0"/>
            <a:ext cx="10648059" cy="68580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524BDD-E361-4502-9570-97DDF85B751D}"/>
              </a:ext>
            </a:extLst>
          </p:cNvPr>
          <p:cNvSpPr txBox="1"/>
          <p:nvPr/>
        </p:nvSpPr>
        <p:spPr>
          <a:xfrm>
            <a:off x="2374571" y="2127133"/>
            <a:ext cx="3689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Personal Care &amp; Beauty</a:t>
            </a: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B1BCD42C-E410-4546-BBC8-168428862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2400" y="450416"/>
            <a:ext cx="9347200" cy="748988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4267" b="1" dirty="0">
                <a:solidFill>
                  <a:srgbClr val="262626"/>
                </a:solidFill>
                <a:latin typeface="Arial"/>
                <a:cs typeface="Arial"/>
              </a:rPr>
              <a:t>PRODUK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FD854F-24F4-4695-AF9F-9A1851FE5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435" y="1141643"/>
            <a:ext cx="2120512" cy="1316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27D946-4BF4-4BD5-BFC2-36DF6E511914}"/>
              </a:ext>
            </a:extLst>
          </p:cNvPr>
          <p:cNvSpPr txBox="1"/>
          <p:nvPr/>
        </p:nvSpPr>
        <p:spPr>
          <a:xfrm>
            <a:off x="2387266" y="3910439"/>
            <a:ext cx="399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Health &amp; Wellness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F34451-35EA-4BEA-80C8-C80E2C8BC5E3}"/>
              </a:ext>
            </a:extLst>
          </p:cNvPr>
          <p:cNvSpPr txBox="1"/>
          <p:nvPr/>
        </p:nvSpPr>
        <p:spPr>
          <a:xfrm>
            <a:off x="7211152" y="2145489"/>
            <a:ext cx="29829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Meal Replacement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D1A7FA-116F-49DC-8A0D-74A99F788105}"/>
              </a:ext>
            </a:extLst>
          </p:cNvPr>
          <p:cNvSpPr txBox="1"/>
          <p:nvPr/>
        </p:nvSpPr>
        <p:spPr>
          <a:xfrm>
            <a:off x="7284197" y="3548109"/>
            <a:ext cx="18608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Technology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425653E-C7FB-49BB-A440-F1E05BE48A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3516" y="3580746"/>
            <a:ext cx="449683" cy="44840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9A6551C-C499-4CD6-883C-7C97F0452A79}"/>
              </a:ext>
            </a:extLst>
          </p:cNvPr>
          <p:cNvSpPr txBox="1"/>
          <p:nvPr/>
        </p:nvSpPr>
        <p:spPr>
          <a:xfrm>
            <a:off x="7282197" y="4721679"/>
            <a:ext cx="2345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Entertainment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71E3D3-1479-4E44-B9D9-C5CED9222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1733" y="4677657"/>
            <a:ext cx="539419" cy="56399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D31C976-818A-4AAB-977D-A6A88A994463}"/>
              </a:ext>
            </a:extLst>
          </p:cNvPr>
          <p:cNvSpPr txBox="1"/>
          <p:nvPr/>
        </p:nvSpPr>
        <p:spPr>
          <a:xfrm>
            <a:off x="2374571" y="2650353"/>
            <a:ext cx="4003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Bio SC Advanced Skin Refining Serum</a:t>
            </a:r>
          </a:p>
          <a:p>
            <a:pPr marL="342900" indent="-342900">
              <a:buAutoNum type="arabicPeriod"/>
            </a:pPr>
            <a:r>
              <a:rPr lang="en-US" dirty="0"/>
              <a:t>Bio SC Hair Serum</a:t>
            </a:r>
          </a:p>
          <a:p>
            <a:pPr marL="342900" indent="-342900">
              <a:buAutoNum type="arabicPeriod"/>
            </a:pPr>
            <a:r>
              <a:rPr lang="en-US" dirty="0"/>
              <a:t>Bio SC Blanchette </a:t>
            </a:r>
            <a:r>
              <a:rPr lang="en-US" i="1" dirty="0"/>
              <a:t>(coming soon)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5D2763-BD79-4E99-BB6D-545FC9D806A6}"/>
              </a:ext>
            </a:extLst>
          </p:cNvPr>
          <p:cNvSpPr txBox="1"/>
          <p:nvPr/>
        </p:nvSpPr>
        <p:spPr>
          <a:xfrm>
            <a:off x="2377733" y="4427171"/>
            <a:ext cx="2177904" cy="13203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err="1"/>
              <a:t>Applesc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 err="1"/>
              <a:t>Applesc</a:t>
            </a:r>
            <a:r>
              <a:rPr lang="en-US" dirty="0"/>
              <a:t> Plus</a:t>
            </a:r>
          </a:p>
          <a:p>
            <a:pPr marL="342900" indent="-342900">
              <a:buAutoNum type="arabicPeriod"/>
            </a:pPr>
            <a:r>
              <a:rPr lang="en-US" dirty="0"/>
              <a:t>Bio SC Mild </a:t>
            </a:r>
          </a:p>
          <a:p>
            <a:pPr marL="342900" indent="-342900">
              <a:buAutoNum type="arabicPeriod"/>
            </a:pPr>
            <a:r>
              <a:rPr lang="en-US" dirty="0"/>
              <a:t>Bio </a:t>
            </a:r>
            <a:r>
              <a:rPr lang="en-US" dirty="0" err="1"/>
              <a:t>Stemcell</a:t>
            </a:r>
            <a:r>
              <a:rPr lang="en-US" dirty="0"/>
              <a:t> Gold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85332EE-5189-4677-A8D0-2732F117DDAC}"/>
              </a:ext>
            </a:extLst>
          </p:cNvPr>
          <p:cNvSpPr txBox="1"/>
          <p:nvPr/>
        </p:nvSpPr>
        <p:spPr>
          <a:xfrm>
            <a:off x="7294894" y="2716599"/>
            <a:ext cx="17933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Bio SC Fit</a:t>
            </a:r>
          </a:p>
          <a:p>
            <a:pPr marL="342900" indent="-342900">
              <a:buAutoNum type="arabicPeriod"/>
            </a:pPr>
            <a:r>
              <a:rPr lang="en-US" dirty="0"/>
              <a:t>Bio-</a:t>
            </a:r>
            <a:r>
              <a:rPr lang="en-US" dirty="0" err="1"/>
              <a:t>Rawgenic</a:t>
            </a:r>
            <a:endParaRPr lang="en-US" i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8B4252-6229-43CE-B076-466E3424313F}"/>
              </a:ext>
            </a:extLst>
          </p:cNvPr>
          <p:cNvSpPr txBox="1"/>
          <p:nvPr/>
        </p:nvSpPr>
        <p:spPr>
          <a:xfrm>
            <a:off x="7282197" y="4067778"/>
            <a:ext cx="1922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</a:t>
            </a:r>
            <a:r>
              <a:rPr lang="en-US" dirty="0" err="1"/>
              <a:t>Biocloud</a:t>
            </a:r>
            <a:r>
              <a:rPr lang="en-US" dirty="0"/>
              <a:t> Aurum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8D4299-06FB-4CB9-8204-3B9DBFD71159}"/>
              </a:ext>
            </a:extLst>
          </p:cNvPr>
          <p:cNvSpPr txBox="1"/>
          <p:nvPr/>
        </p:nvSpPr>
        <p:spPr>
          <a:xfrm>
            <a:off x="7287597" y="5236741"/>
            <a:ext cx="2122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KOTA Cinema Mall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4F893A-66E9-486D-AC91-D06B0012D8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444" y="2049141"/>
            <a:ext cx="970391" cy="97039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009015E-6A28-493A-986D-ACCDA73640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684" y="3777345"/>
            <a:ext cx="814241" cy="81424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0CA62E3-BCF8-4E4B-97D1-019C49B9A0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564" y="2094584"/>
            <a:ext cx="701130" cy="70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4037F2-40CB-4B9F-9EBD-1D6F911C96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"/>
          <a:stretch/>
        </p:blipFill>
        <p:spPr>
          <a:xfrm>
            <a:off x="-1" y="0"/>
            <a:ext cx="12496799" cy="68579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B690EB9-B898-447D-82D2-AD880ACFA97C}"/>
              </a:ext>
            </a:extLst>
          </p:cNvPr>
          <p:cNvSpPr/>
          <p:nvPr/>
        </p:nvSpPr>
        <p:spPr>
          <a:xfrm>
            <a:off x="0" y="0"/>
            <a:ext cx="13099774" cy="6858000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C12094-735B-46DB-BE99-18790C5F15E9}"/>
              </a:ext>
            </a:extLst>
          </p:cNvPr>
          <p:cNvSpPr txBox="1"/>
          <p:nvPr/>
        </p:nvSpPr>
        <p:spPr>
          <a:xfrm>
            <a:off x="4018649" y="3228310"/>
            <a:ext cx="58278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PERSONAL CARE &amp; BEAUTY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290C7F-558C-41E7-A182-A0F7AF170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050" y="2616630"/>
            <a:ext cx="1931246" cy="193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6386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00A486-710F-4469-8782-51B9260F2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2AE7A0-46F4-42A0-AFB2-5B6C6F8238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562" y="5047198"/>
            <a:ext cx="1267863" cy="126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7671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3CC5EA73-A78A-44DC-9AB6-DF1FAC713EE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9CAA33-F24B-4277-A256-32C530E842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303" y="5259972"/>
            <a:ext cx="1267863" cy="126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4071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4B4CB53-9BCE-4C42-BBA4-76AE77CC7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32B328-DA9B-B446-B19B-76D723D84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2786" y="5297993"/>
            <a:ext cx="1267863" cy="126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4631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449328-7667-472F-81E2-5EA04FDF5B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8542"/>
            <a:ext cx="12192000" cy="70265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5E7060-99A5-42DE-A33B-E52DE4214EBE}"/>
              </a:ext>
            </a:extLst>
          </p:cNvPr>
          <p:cNvSpPr/>
          <p:nvPr/>
        </p:nvSpPr>
        <p:spPr>
          <a:xfrm>
            <a:off x="0" y="-168542"/>
            <a:ext cx="13099774" cy="7026542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C12094-735B-46DB-BE99-18790C5F15E9}"/>
              </a:ext>
            </a:extLst>
          </p:cNvPr>
          <p:cNvSpPr txBox="1"/>
          <p:nvPr/>
        </p:nvSpPr>
        <p:spPr>
          <a:xfrm>
            <a:off x="4552962" y="2990786"/>
            <a:ext cx="45608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HEALTH &amp; WELLNESS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764443-9A1F-4E83-8619-4386DE4E4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988" y="2574940"/>
            <a:ext cx="1708119" cy="170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829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3D2FFBD-3C23-4756-B9D3-C47C0252357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5E1629-87DE-4057-89E3-82E7998FC5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147" y="5240094"/>
            <a:ext cx="1267863" cy="126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1707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79C8BD-9B5F-416A-AD5B-8D7552EDC635}"/>
              </a:ext>
            </a:extLst>
          </p:cNvPr>
          <p:cNvSpPr txBox="1"/>
          <p:nvPr/>
        </p:nvSpPr>
        <p:spPr>
          <a:xfrm>
            <a:off x="3276600" y="2760133"/>
            <a:ext cx="140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 </a:t>
            </a:r>
            <a:r>
              <a:rPr lang="en-US" dirty="0" err="1"/>
              <a:t>sc</a:t>
            </a:r>
            <a:r>
              <a:rPr lang="en-US" dirty="0"/>
              <a:t> plus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C74176-55AC-4B99-8AB2-4C0DAF20D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"/>
            <a:ext cx="12192000" cy="68567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6C4190-B4E0-43B8-AA5F-6690B0BA9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0659" y="5269911"/>
            <a:ext cx="1267863" cy="126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10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88BC463-64B8-43DB-B083-C164975E755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267C60-D9DD-4375-BB37-26E991C87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0659" y="5240094"/>
            <a:ext cx="1267863" cy="126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38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5F70EB6-138B-43CC-ACC1-D215B10FA8D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F3F139-BE28-4807-A340-D5DE19528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9929" y="5369303"/>
            <a:ext cx="1267863" cy="126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9199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Weigh Management wallpaper">
            <a:extLst>
              <a:ext uri="{FF2B5EF4-FFF2-40B4-BE49-F238E27FC236}">
                <a16:creationId xmlns:a16="http://schemas.microsoft.com/office/drawing/2014/main" id="{C1C2528A-0EE4-4886-8822-84402B8B9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77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417AB44-7136-4A8E-8D36-0FD0ECEEEF7B}"/>
              </a:ext>
            </a:extLst>
          </p:cNvPr>
          <p:cNvSpPr/>
          <p:nvPr/>
        </p:nvSpPr>
        <p:spPr>
          <a:xfrm>
            <a:off x="0" y="0"/>
            <a:ext cx="13099774" cy="6858000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C12094-735B-46DB-BE99-18790C5F15E9}"/>
              </a:ext>
            </a:extLst>
          </p:cNvPr>
          <p:cNvSpPr txBox="1"/>
          <p:nvPr/>
        </p:nvSpPr>
        <p:spPr>
          <a:xfrm>
            <a:off x="4259260" y="2996296"/>
            <a:ext cx="45948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MEAL REPLACEMENT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B77ED6-0958-467F-8673-36E35A4DB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315" y="2622042"/>
            <a:ext cx="1455974" cy="145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0690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779000D-9BAA-4B1D-B42E-904CEDF562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E6DFE0-305A-42D5-9D0E-BFD53F03C8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051" y="5240095"/>
            <a:ext cx="1267863" cy="126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198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D1B7955-F18F-4678-845C-C00D900B7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5"/>
            <a:ext cx="12285133" cy="69103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C348D8-5C06-47A5-9C73-41355FD12E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8223" y="5316557"/>
            <a:ext cx="1271019" cy="127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7006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Technology city wallpaper">
            <a:extLst>
              <a:ext uri="{FF2B5EF4-FFF2-40B4-BE49-F238E27FC236}">
                <a16:creationId xmlns:a16="http://schemas.microsoft.com/office/drawing/2014/main" id="{B01A7E30-DFFA-4403-88EB-3AC83547E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9330"/>
            <a:ext cx="12386364" cy="696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63C6EC-09E5-4EB6-923C-71689E5927FE}"/>
              </a:ext>
            </a:extLst>
          </p:cNvPr>
          <p:cNvSpPr/>
          <p:nvPr/>
        </p:nvSpPr>
        <p:spPr>
          <a:xfrm>
            <a:off x="0" y="0"/>
            <a:ext cx="13099774" cy="6858000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D816A5-7D24-4AC7-89E7-82166BE2712A}"/>
              </a:ext>
            </a:extLst>
          </p:cNvPr>
          <p:cNvSpPr txBox="1"/>
          <p:nvPr/>
        </p:nvSpPr>
        <p:spPr>
          <a:xfrm>
            <a:off x="4786173" y="3265043"/>
            <a:ext cx="3572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TECHNOLOGY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55DD54-4772-43C0-9F64-E38EC84E6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1756" y="3109433"/>
            <a:ext cx="1022014" cy="101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6056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34D51D-08B0-46C0-910A-6FB99C6133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7"/>
          <a:stretch/>
        </p:blipFill>
        <p:spPr>
          <a:xfrm>
            <a:off x="-1" y="-474133"/>
            <a:ext cx="12192086" cy="74845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48DB1D-965C-44FF-A155-7F5237BD06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415" y="5458754"/>
            <a:ext cx="1267863" cy="126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5056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lated image">
            <a:extLst>
              <a:ext uri="{FF2B5EF4-FFF2-40B4-BE49-F238E27FC236}">
                <a16:creationId xmlns:a16="http://schemas.microsoft.com/office/drawing/2014/main" id="{EB6AA2A6-F7A2-4A0D-BAFB-1ED8A870E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915" y="-1260964"/>
            <a:ext cx="13100602" cy="819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7D5895E-DC82-4BBD-BC46-B910FF16A8A6}"/>
              </a:ext>
            </a:extLst>
          </p:cNvPr>
          <p:cNvSpPr/>
          <p:nvPr/>
        </p:nvSpPr>
        <p:spPr>
          <a:xfrm>
            <a:off x="0" y="0"/>
            <a:ext cx="13099774" cy="6858000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CFF3E3-2D5B-47C4-95A3-2278B172BCE3}"/>
              </a:ext>
            </a:extLst>
          </p:cNvPr>
          <p:cNvSpPr txBox="1"/>
          <p:nvPr/>
        </p:nvSpPr>
        <p:spPr>
          <a:xfrm>
            <a:off x="4964126" y="3204779"/>
            <a:ext cx="4000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ENTERTAINMENT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E752ED-F2C5-4F98-BC9D-8429E3FA4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422" y="2861460"/>
            <a:ext cx="1085617" cy="113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1232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EDE24E-7E41-4ECB-AFBE-82125C7A1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848" y="0"/>
            <a:ext cx="10353152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451B32-DD46-472C-B9F7-BC89E0A36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63" y="1362238"/>
            <a:ext cx="2497193" cy="16647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C0CC40-6EA2-4A03-BB01-F6ACC15129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67" y="-302558"/>
            <a:ext cx="2497194" cy="16647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FCFEF2-6B15-4A77-B614-E67AF355B1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60" y="3027034"/>
            <a:ext cx="2497193" cy="16647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38315FC-7C3F-4648-B9DA-814186494A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0530" y="4691829"/>
            <a:ext cx="3249257" cy="21661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5BD7ED-0556-426C-9107-861B53814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842" y="5240094"/>
            <a:ext cx="1267863" cy="126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54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657868" y="2644170"/>
            <a:ext cx="68762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chemeClr val="bg1">
                    <a:lumMod val="95000"/>
                  </a:schemeClr>
                </a:solidFill>
                <a:latin typeface="DokChampa" panose="020B0604020202020204" pitchFamily="34" charset="-34"/>
                <a:cs typeface="DokChampa" panose="020B0604020202020204" pitchFamily="34" charset="-34"/>
              </a:rPr>
              <a:t>TESTIMONI</a:t>
            </a:r>
          </a:p>
        </p:txBody>
      </p:sp>
    </p:spTree>
    <p:extLst>
      <p:ext uri="{BB962C8B-B14F-4D97-AF65-F5344CB8AC3E}">
        <p14:creationId xmlns:p14="http://schemas.microsoft.com/office/powerpoint/2010/main" val="257109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90360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85BB4E-38CE-3E48-B82B-15A39BF8B2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1749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>
            <a:extLst>
              <a:ext uri="{FF2B5EF4-FFF2-40B4-BE49-F238E27FC236}">
                <a16:creationId xmlns:a16="http://schemas.microsoft.com/office/drawing/2014/main" id="{3DC465C8-1357-46AD-843E-5F8AA7343B2A}"/>
              </a:ext>
            </a:extLst>
          </p:cNvPr>
          <p:cNvGrpSpPr/>
          <p:nvPr/>
        </p:nvGrpSpPr>
        <p:grpSpPr>
          <a:xfrm>
            <a:off x="7426676" y="1970243"/>
            <a:ext cx="3216805" cy="3475785"/>
            <a:chOff x="7915812" y="1490123"/>
            <a:chExt cx="3216805" cy="3475785"/>
          </a:xfrm>
        </p:grpSpPr>
        <p:pic>
          <p:nvPicPr>
            <p:cNvPr id="8" name="Picture 7" descr="platinum.png">
              <a:extLst>
                <a:ext uri="{FF2B5EF4-FFF2-40B4-BE49-F238E27FC236}">
                  <a16:creationId xmlns:a16="http://schemas.microsoft.com/office/drawing/2014/main" id="{34DDA431-CC93-48FB-A981-17E078641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5418" y="1490123"/>
              <a:ext cx="1468178" cy="1468178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8BBD67F-9851-46CF-A350-5A7F0D56D8D6}"/>
                </a:ext>
              </a:extLst>
            </p:cNvPr>
            <p:cNvSpPr/>
            <p:nvPr/>
          </p:nvSpPr>
          <p:spPr>
            <a:xfrm>
              <a:off x="8027746" y="3950245"/>
              <a:ext cx="305510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 BOX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8870581-6766-436B-8477-29D12A0E76F4}"/>
                </a:ext>
              </a:extLst>
            </p:cNvPr>
            <p:cNvSpPr/>
            <p:nvPr/>
          </p:nvSpPr>
          <p:spPr>
            <a:xfrm>
              <a:off x="8064361" y="2697219"/>
              <a:ext cx="279016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</a:rPr>
                <a:t> 1430 </a:t>
              </a:r>
              <a:r>
                <a:rPr lang="en-US" sz="4000" b="1" dirty="0" err="1">
                  <a:solidFill>
                    <a:schemeClr val="bg1"/>
                  </a:solidFill>
                </a:rPr>
                <a:t>iCash</a:t>
              </a:r>
              <a:endParaRPr lang="en-US" sz="4000" b="1" dirty="0">
                <a:solidFill>
                  <a:schemeClr val="bg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8581F36-82C8-4A65-B7E2-FB5E40D34AA8}"/>
                </a:ext>
              </a:extLst>
            </p:cNvPr>
            <p:cNvSpPr txBox="1"/>
            <p:nvPr/>
          </p:nvSpPr>
          <p:spPr>
            <a:xfrm>
              <a:off x="7915812" y="3237614"/>
              <a:ext cx="32168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Rp17.160.000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62C8256-D0F4-4C78-B511-76078C58B369}"/>
                </a:ext>
              </a:extLst>
            </p:cNvPr>
            <p:cNvCxnSpPr>
              <a:cxnSpLocks/>
            </p:cNvCxnSpPr>
            <p:nvPr/>
          </p:nvCxnSpPr>
          <p:spPr>
            <a:xfrm>
              <a:off x="7996337" y="3921625"/>
              <a:ext cx="301636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74A0020D-AD22-4AD0-9868-20BF8E3002C5}"/>
              </a:ext>
            </a:extLst>
          </p:cNvPr>
          <p:cNvSpPr/>
          <p:nvPr/>
        </p:nvSpPr>
        <p:spPr>
          <a:xfrm>
            <a:off x="180857" y="5950522"/>
            <a:ext cx="1182778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Kurs</a:t>
            </a:r>
            <a:r>
              <a:rPr lang="en-US" sz="3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Jual</a:t>
            </a:r>
            <a:r>
              <a:rPr lang="en-US" sz="3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</a:t>
            </a:r>
            <a:r>
              <a:rPr lang="en-US" sz="3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= Rp12.000,- | </a:t>
            </a:r>
            <a:r>
              <a:rPr lang="en-US" sz="3000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Kurs</a:t>
            </a:r>
            <a:r>
              <a:rPr lang="en-US" sz="3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Beli</a:t>
            </a:r>
            <a:r>
              <a:rPr lang="en-US" sz="3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3000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</a:t>
            </a:r>
            <a:r>
              <a:rPr lang="en-US" sz="3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Rp10.000,-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A27F3F6-48F1-4EDE-8B40-E8767D3477B4}"/>
              </a:ext>
            </a:extLst>
          </p:cNvPr>
          <p:cNvGrpSpPr/>
          <p:nvPr/>
        </p:nvGrpSpPr>
        <p:grpSpPr>
          <a:xfrm>
            <a:off x="4408106" y="1969378"/>
            <a:ext cx="3346919" cy="3460795"/>
            <a:chOff x="4275383" y="1475133"/>
            <a:chExt cx="3346919" cy="3460795"/>
          </a:xfrm>
        </p:grpSpPr>
        <p:pic>
          <p:nvPicPr>
            <p:cNvPr id="7" name="Picture 6" descr="gold.png">
              <a:extLst>
                <a:ext uri="{FF2B5EF4-FFF2-40B4-BE49-F238E27FC236}">
                  <a16:creationId xmlns:a16="http://schemas.microsoft.com/office/drawing/2014/main" id="{4A5D9DFC-815F-4FDE-880B-FC4CA4706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0503" y="1475133"/>
              <a:ext cx="1466006" cy="1466006"/>
            </a:xfrm>
            <a:prstGeom prst="rect">
              <a:avLst/>
            </a:prstGeom>
          </p:spPr>
        </p:pic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59E10BC-3D01-455E-8C45-28E797ADA0E8}"/>
                </a:ext>
              </a:extLst>
            </p:cNvPr>
            <p:cNvSpPr/>
            <p:nvPr/>
          </p:nvSpPr>
          <p:spPr>
            <a:xfrm>
              <a:off x="4567197" y="3920265"/>
              <a:ext cx="305510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 BOX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C80CFBC-DBE0-459D-920D-178A8667261D}"/>
                </a:ext>
              </a:extLst>
            </p:cNvPr>
            <p:cNvSpPr/>
            <p:nvPr/>
          </p:nvSpPr>
          <p:spPr>
            <a:xfrm>
              <a:off x="4588822" y="2697219"/>
              <a:ext cx="247494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</a:rPr>
                <a:t>715 </a:t>
              </a:r>
              <a:r>
                <a:rPr lang="en-US" sz="4000" b="1" dirty="0" err="1">
                  <a:solidFill>
                    <a:schemeClr val="bg1"/>
                  </a:solidFill>
                </a:rPr>
                <a:t>iCash</a:t>
              </a:r>
              <a:endParaRPr lang="en-US" sz="4000" b="1" dirty="0">
                <a:solidFill>
                  <a:schemeClr val="bg1"/>
                </a:solidFill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167894A-5574-4B9D-8A4B-815DA8A7BFDB}"/>
                </a:ext>
              </a:extLst>
            </p:cNvPr>
            <p:cNvSpPr txBox="1"/>
            <p:nvPr/>
          </p:nvSpPr>
          <p:spPr>
            <a:xfrm>
              <a:off x="4275383" y="3237614"/>
              <a:ext cx="32168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Rp8.580.000</a:t>
              </a: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91DD7807-171C-4260-BE49-146503CA3F27}"/>
                </a:ext>
              </a:extLst>
            </p:cNvPr>
            <p:cNvCxnSpPr>
              <a:cxnSpLocks/>
            </p:cNvCxnSpPr>
            <p:nvPr/>
          </p:nvCxnSpPr>
          <p:spPr>
            <a:xfrm>
              <a:off x="4475828" y="3921625"/>
              <a:ext cx="2723057" cy="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E579779-B68B-419D-9605-5906D70C34A8}"/>
              </a:ext>
            </a:extLst>
          </p:cNvPr>
          <p:cNvGrpSpPr/>
          <p:nvPr/>
        </p:nvGrpSpPr>
        <p:grpSpPr>
          <a:xfrm>
            <a:off x="1476346" y="1969380"/>
            <a:ext cx="3346919" cy="3460795"/>
            <a:chOff x="707898" y="1475133"/>
            <a:chExt cx="3346919" cy="3460795"/>
          </a:xfrm>
        </p:grpSpPr>
        <p:pic>
          <p:nvPicPr>
            <p:cNvPr id="6" name="Picture 5" descr="silver.png">
              <a:extLst>
                <a:ext uri="{FF2B5EF4-FFF2-40B4-BE49-F238E27FC236}">
                  <a16:creationId xmlns:a16="http://schemas.microsoft.com/office/drawing/2014/main" id="{2A8FBE8C-76A9-4DAD-8CD2-4A8FE1472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7911" y="1475133"/>
              <a:ext cx="1518482" cy="1518482"/>
            </a:xfrm>
            <a:prstGeom prst="rect">
              <a:avLst/>
            </a:prstGeom>
          </p:spPr>
        </p:pic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262A7856-81A2-4EC9-BF77-D35D08235E82}"/>
                </a:ext>
              </a:extLst>
            </p:cNvPr>
            <p:cNvSpPr/>
            <p:nvPr/>
          </p:nvSpPr>
          <p:spPr>
            <a:xfrm>
              <a:off x="999712" y="3920265"/>
              <a:ext cx="305510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BOX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3E9C8CC-B6A6-4764-B979-D7A34795FD55}"/>
                </a:ext>
              </a:extLst>
            </p:cNvPr>
            <p:cNvSpPr/>
            <p:nvPr/>
          </p:nvSpPr>
          <p:spPr>
            <a:xfrm>
              <a:off x="1021337" y="2697219"/>
              <a:ext cx="247494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</a:rPr>
                <a:t> 143 </a:t>
              </a:r>
              <a:r>
                <a:rPr lang="en-US" sz="4000" b="1" dirty="0" err="1">
                  <a:solidFill>
                    <a:schemeClr val="bg1"/>
                  </a:solidFill>
                </a:rPr>
                <a:t>iCash</a:t>
              </a:r>
              <a:endParaRPr lang="en-US" sz="4000" b="1" dirty="0">
                <a:solidFill>
                  <a:schemeClr val="bg1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CF9FE98-7EFC-4D90-AE54-A09B6AA4018E}"/>
                </a:ext>
              </a:extLst>
            </p:cNvPr>
            <p:cNvSpPr txBox="1"/>
            <p:nvPr/>
          </p:nvSpPr>
          <p:spPr>
            <a:xfrm>
              <a:off x="707898" y="3237614"/>
              <a:ext cx="321680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bg1"/>
                  </a:solidFill>
                </a:rPr>
                <a:t>Rp1.716.000</a:t>
              </a:r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8464E862-1DC7-41D1-82AF-A59B7E6C3AED}"/>
                </a:ext>
              </a:extLst>
            </p:cNvPr>
            <p:cNvCxnSpPr>
              <a:cxnSpLocks/>
            </p:cNvCxnSpPr>
            <p:nvPr/>
          </p:nvCxnSpPr>
          <p:spPr>
            <a:xfrm>
              <a:off x="908343" y="3921625"/>
              <a:ext cx="2723057" cy="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6" name="Picture 85">
            <a:extLst>
              <a:ext uri="{FF2B5EF4-FFF2-40B4-BE49-F238E27FC236}">
                <a16:creationId xmlns:a16="http://schemas.microsoft.com/office/drawing/2014/main" id="{6A40CD86-FCC1-473E-80AC-0DAD660989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71" y="699687"/>
            <a:ext cx="9999940" cy="766928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EF56BEB-B30E-488B-9BCA-A0DC8AB8D2D7}"/>
              </a:ext>
            </a:extLst>
          </p:cNvPr>
          <p:cNvCxnSpPr>
            <a:cxnSpLocks/>
          </p:cNvCxnSpPr>
          <p:nvPr/>
        </p:nvCxnSpPr>
        <p:spPr>
          <a:xfrm>
            <a:off x="4517465" y="1970243"/>
            <a:ext cx="0" cy="347735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EF56BEB-B30E-488B-9BCA-A0DC8AB8D2D7}"/>
              </a:ext>
            </a:extLst>
          </p:cNvPr>
          <p:cNvCxnSpPr>
            <a:cxnSpLocks/>
          </p:cNvCxnSpPr>
          <p:nvPr/>
        </p:nvCxnSpPr>
        <p:spPr>
          <a:xfrm>
            <a:off x="7417633" y="1887512"/>
            <a:ext cx="0" cy="347735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680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312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>
            <a:extLst>
              <a:ext uri="{FF2B5EF4-FFF2-40B4-BE49-F238E27FC236}">
                <a16:creationId xmlns:a16="http://schemas.microsoft.com/office/drawing/2014/main" id="{3DC465C8-1357-46AD-843E-5F8AA7343B2A}"/>
              </a:ext>
            </a:extLst>
          </p:cNvPr>
          <p:cNvGrpSpPr/>
          <p:nvPr/>
        </p:nvGrpSpPr>
        <p:grpSpPr>
          <a:xfrm>
            <a:off x="7311570" y="1751265"/>
            <a:ext cx="3590663" cy="3472878"/>
            <a:chOff x="7777555" y="1490123"/>
            <a:chExt cx="3590663" cy="3472878"/>
          </a:xfrm>
        </p:grpSpPr>
        <p:pic>
          <p:nvPicPr>
            <p:cNvPr id="8" name="Picture 7" descr="platinum.png">
              <a:extLst>
                <a:ext uri="{FF2B5EF4-FFF2-40B4-BE49-F238E27FC236}">
                  <a16:creationId xmlns:a16="http://schemas.microsoft.com/office/drawing/2014/main" id="{34DDA431-CC93-48FB-A981-17E078641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5418" y="1490123"/>
              <a:ext cx="1468178" cy="1468178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8BBD67F-9851-46CF-A350-5A7F0D56D8D6}"/>
                </a:ext>
              </a:extLst>
            </p:cNvPr>
            <p:cNvSpPr/>
            <p:nvPr/>
          </p:nvSpPr>
          <p:spPr>
            <a:xfrm>
              <a:off x="8093728" y="3947338"/>
              <a:ext cx="305510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 BOX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8870581-6766-436B-8477-29D12A0E76F4}"/>
                </a:ext>
              </a:extLst>
            </p:cNvPr>
            <p:cNvSpPr/>
            <p:nvPr/>
          </p:nvSpPr>
          <p:spPr>
            <a:xfrm>
              <a:off x="7777555" y="2727238"/>
              <a:ext cx="359066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1430 + 200 </a:t>
              </a:r>
              <a:r>
                <a:rPr kumimoji="0" lang="en-US" sz="1600" b="1" i="0" u="none" strike="noStrike" kern="1200" cap="none" spc="-15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iCash</a:t>
              </a:r>
              <a:endParaRPr kumimoji="0" lang="en-US" sz="1600" b="1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8581F36-82C8-4A65-B7E2-FB5E40D34AA8}"/>
                </a:ext>
              </a:extLst>
            </p:cNvPr>
            <p:cNvSpPr txBox="1"/>
            <p:nvPr/>
          </p:nvSpPr>
          <p:spPr>
            <a:xfrm>
              <a:off x="7915812" y="3237614"/>
              <a:ext cx="32168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Rp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19.560.000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62C8256-D0F4-4C78-B511-76078C58B369}"/>
                </a:ext>
              </a:extLst>
            </p:cNvPr>
            <p:cNvCxnSpPr>
              <a:cxnSpLocks/>
            </p:cNvCxnSpPr>
            <p:nvPr/>
          </p:nvCxnSpPr>
          <p:spPr>
            <a:xfrm>
              <a:off x="7996337" y="3921625"/>
              <a:ext cx="301636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74A0020D-AD22-4AD0-9868-20BF8E3002C5}"/>
              </a:ext>
            </a:extLst>
          </p:cNvPr>
          <p:cNvSpPr/>
          <p:nvPr/>
        </p:nvSpPr>
        <p:spPr>
          <a:xfrm>
            <a:off x="180857" y="5671845"/>
            <a:ext cx="1182778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Kurs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Jual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ic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= Rp12.000,- |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Kurs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Beli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ic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= Rp10.000,-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A27F3F6-48F1-4EDE-8B40-E8767D3477B4}"/>
              </a:ext>
            </a:extLst>
          </p:cNvPr>
          <p:cNvGrpSpPr/>
          <p:nvPr/>
        </p:nvGrpSpPr>
        <p:grpSpPr>
          <a:xfrm>
            <a:off x="4361002" y="1751265"/>
            <a:ext cx="3407955" cy="3486030"/>
            <a:chOff x="4275383" y="1475133"/>
            <a:chExt cx="3407955" cy="3486030"/>
          </a:xfrm>
        </p:grpSpPr>
        <p:pic>
          <p:nvPicPr>
            <p:cNvPr id="7" name="Picture 6" descr="gold.png">
              <a:extLst>
                <a:ext uri="{FF2B5EF4-FFF2-40B4-BE49-F238E27FC236}">
                  <a16:creationId xmlns:a16="http://schemas.microsoft.com/office/drawing/2014/main" id="{4A5D9DFC-815F-4FDE-880B-FC4CA4706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0503" y="1475133"/>
              <a:ext cx="1466006" cy="1466006"/>
            </a:xfrm>
            <a:prstGeom prst="rect">
              <a:avLst/>
            </a:prstGeom>
          </p:spPr>
        </p:pic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59E10BC-3D01-455E-8C45-28E797ADA0E8}"/>
                </a:ext>
              </a:extLst>
            </p:cNvPr>
            <p:cNvSpPr/>
            <p:nvPr/>
          </p:nvSpPr>
          <p:spPr>
            <a:xfrm>
              <a:off x="4352234" y="3945500"/>
              <a:ext cx="305510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10 BOX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C80CFBC-DBE0-459D-920D-178A8667261D}"/>
                </a:ext>
              </a:extLst>
            </p:cNvPr>
            <p:cNvSpPr/>
            <p:nvPr/>
          </p:nvSpPr>
          <p:spPr>
            <a:xfrm>
              <a:off x="4512278" y="2687760"/>
              <a:ext cx="317106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715 + 100 </a:t>
              </a:r>
              <a:r>
                <a:rPr kumimoji="0" lang="en-US" sz="1600" b="1" i="0" u="none" strike="noStrike" kern="1200" cap="none" spc="-15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iCash</a:t>
              </a:r>
              <a:endParaRPr kumimoji="0" lang="en-US" sz="1600" b="1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167894A-5574-4B9D-8A4B-815DA8A7BFDB}"/>
                </a:ext>
              </a:extLst>
            </p:cNvPr>
            <p:cNvSpPr txBox="1"/>
            <p:nvPr/>
          </p:nvSpPr>
          <p:spPr>
            <a:xfrm>
              <a:off x="4275383" y="3237614"/>
              <a:ext cx="32168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Rp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9.780.000</a:t>
              </a: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91DD7807-171C-4260-BE49-146503CA3F27}"/>
                </a:ext>
              </a:extLst>
            </p:cNvPr>
            <p:cNvCxnSpPr>
              <a:cxnSpLocks/>
            </p:cNvCxnSpPr>
            <p:nvPr/>
          </p:nvCxnSpPr>
          <p:spPr>
            <a:xfrm>
              <a:off x="4475828" y="3921625"/>
              <a:ext cx="2723057" cy="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E579779-B68B-419D-9605-5906D70C34A8}"/>
              </a:ext>
            </a:extLst>
          </p:cNvPr>
          <p:cNvGrpSpPr/>
          <p:nvPr/>
        </p:nvGrpSpPr>
        <p:grpSpPr>
          <a:xfrm>
            <a:off x="1440812" y="1751265"/>
            <a:ext cx="3346919" cy="3460795"/>
            <a:chOff x="707898" y="1475133"/>
            <a:chExt cx="3346919" cy="3460795"/>
          </a:xfrm>
        </p:grpSpPr>
        <p:pic>
          <p:nvPicPr>
            <p:cNvPr id="6" name="Picture 5" descr="silver.png">
              <a:extLst>
                <a:ext uri="{FF2B5EF4-FFF2-40B4-BE49-F238E27FC236}">
                  <a16:creationId xmlns:a16="http://schemas.microsoft.com/office/drawing/2014/main" id="{2A8FBE8C-76A9-4DAD-8CD2-4A8FE1472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7911" y="1475133"/>
              <a:ext cx="1518482" cy="1518482"/>
            </a:xfrm>
            <a:prstGeom prst="rect">
              <a:avLst/>
            </a:prstGeom>
          </p:spPr>
        </p:pic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262A7856-81A2-4EC9-BF77-D35D08235E82}"/>
                </a:ext>
              </a:extLst>
            </p:cNvPr>
            <p:cNvSpPr/>
            <p:nvPr/>
          </p:nvSpPr>
          <p:spPr>
            <a:xfrm>
              <a:off x="999712" y="3920265"/>
              <a:ext cx="305510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BOX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3E9C8CC-B6A6-4764-B979-D7A34795FD55}"/>
                </a:ext>
              </a:extLst>
            </p:cNvPr>
            <p:cNvSpPr/>
            <p:nvPr/>
          </p:nvSpPr>
          <p:spPr>
            <a:xfrm>
              <a:off x="800814" y="2734776"/>
              <a:ext cx="297595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143 + 20 </a:t>
              </a:r>
              <a:r>
                <a:rPr kumimoji="0" lang="en-US" sz="1600" b="1" i="0" u="none" strike="noStrike" kern="1200" cap="none" spc="-15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iCash</a:t>
              </a:r>
              <a:r>
                <a:rPr kumimoji="0" lang="en-US" sz="40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CF9FE98-7EFC-4D90-AE54-A09B6AA4018E}"/>
                </a:ext>
              </a:extLst>
            </p:cNvPr>
            <p:cNvSpPr txBox="1"/>
            <p:nvPr/>
          </p:nvSpPr>
          <p:spPr>
            <a:xfrm>
              <a:off x="707898" y="3281159"/>
              <a:ext cx="32168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Rp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1.956.000</a:t>
              </a:r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8464E862-1DC7-41D1-82AF-A59B7E6C3AED}"/>
                </a:ext>
              </a:extLst>
            </p:cNvPr>
            <p:cNvCxnSpPr>
              <a:cxnSpLocks/>
            </p:cNvCxnSpPr>
            <p:nvPr/>
          </p:nvCxnSpPr>
          <p:spPr>
            <a:xfrm>
              <a:off x="908343" y="3921625"/>
              <a:ext cx="2723057" cy="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3475340" y="670384"/>
            <a:ext cx="4548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EXTRA PACKAGE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EF56BEB-B30E-488B-9BCA-A0DC8AB8D2D7}"/>
              </a:ext>
            </a:extLst>
          </p:cNvPr>
          <p:cNvCxnSpPr>
            <a:cxnSpLocks/>
          </p:cNvCxnSpPr>
          <p:nvPr/>
        </p:nvCxnSpPr>
        <p:spPr>
          <a:xfrm>
            <a:off x="4444220" y="1734708"/>
            <a:ext cx="0" cy="347735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EF56BEB-B30E-488B-9BCA-A0DC8AB8D2D7}"/>
              </a:ext>
            </a:extLst>
          </p:cNvPr>
          <p:cNvCxnSpPr>
            <a:cxnSpLocks/>
          </p:cNvCxnSpPr>
          <p:nvPr/>
        </p:nvCxnSpPr>
        <p:spPr>
          <a:xfrm>
            <a:off x="7462480" y="1651977"/>
            <a:ext cx="0" cy="347735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74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Connector 45"/>
          <p:cNvCxnSpPr/>
          <p:nvPr/>
        </p:nvCxnSpPr>
        <p:spPr>
          <a:xfrm>
            <a:off x="8348530" y="3281089"/>
            <a:ext cx="0" cy="69734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782291" y="3295653"/>
            <a:ext cx="0" cy="69734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</p:cNvCxnSpPr>
          <p:nvPr/>
        </p:nvCxnSpPr>
        <p:spPr>
          <a:xfrm flipH="1">
            <a:off x="4597495" y="2037238"/>
            <a:ext cx="720058" cy="3167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6858379" y="2037238"/>
            <a:ext cx="978125" cy="3167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815609" y="1542112"/>
            <a:ext cx="1122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7.5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97982" y="1546894"/>
            <a:ext cx="1122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7.5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79648" y="2566345"/>
            <a:ext cx="2133600" cy="50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7" name="Rectangle 16"/>
          <p:cNvSpPr/>
          <p:nvPr/>
        </p:nvSpPr>
        <p:spPr>
          <a:xfrm>
            <a:off x="2776047" y="3048866"/>
            <a:ext cx="2133600" cy="44858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18" name="TextBox 17"/>
          <p:cNvSpPr txBox="1"/>
          <p:nvPr/>
        </p:nvSpPr>
        <p:spPr>
          <a:xfrm>
            <a:off x="3096924" y="2566346"/>
            <a:ext cx="1353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TEAM 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97581" y="3048866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1 BOX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277479" y="2566345"/>
            <a:ext cx="2133600" cy="50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21" name="Rectangle 20"/>
          <p:cNvSpPr/>
          <p:nvPr/>
        </p:nvSpPr>
        <p:spPr>
          <a:xfrm>
            <a:off x="7277479" y="3074345"/>
            <a:ext cx="2133600" cy="45704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22" name="TextBox 21"/>
          <p:cNvSpPr txBox="1"/>
          <p:nvPr/>
        </p:nvSpPr>
        <p:spPr>
          <a:xfrm>
            <a:off x="7594754" y="2566346"/>
            <a:ext cx="1364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TEAM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57403" y="3048866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1 BOX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182204" y="3074345"/>
            <a:ext cx="1828800" cy="0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276939" y="3604706"/>
            <a:ext cx="1638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Pasangan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182520" y="4882653"/>
            <a:ext cx="3448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Bonus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penjualan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langsung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76821" y="5474850"/>
            <a:ext cx="2254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Bonus </a:t>
            </a:r>
            <a:r>
              <a:rPr lang="en-US" sz="2400" b="1" dirty="0" err="1">
                <a:solidFill>
                  <a:schemeClr val="bg1"/>
                </a:solidFill>
              </a:rPr>
              <a:t>Pasangan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58380" y="4882653"/>
            <a:ext cx="2382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= 4 x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7.5 =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30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379" y="5483988"/>
            <a:ext cx="122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=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22.5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2353629" y="6101852"/>
            <a:ext cx="74313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962624" y="6203453"/>
            <a:ext cx="1668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Total Bonus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58379" y="6212590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=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52.5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5172" y="276690"/>
            <a:ext cx="353918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00" b="1" dirty="0">
                <a:solidFill>
                  <a:schemeClr val="accent2">
                    <a:lumMod val="75000"/>
                  </a:schemeClr>
                </a:solidFill>
                <a:latin typeface="Gotham"/>
                <a:cs typeface="Gotham Black" pitchFamily="50" charset="0"/>
              </a:rPr>
              <a:t>BRONZE</a:t>
            </a:r>
          </a:p>
          <a:p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Gotham"/>
                <a:cs typeface="Gotham Black" pitchFamily="50" charset="0"/>
              </a:rPr>
              <a:t>PERINGKAT KEANGGOTAAN BIOGREEN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834" y="729744"/>
            <a:ext cx="1676545" cy="1676545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2776047" y="3691975"/>
            <a:ext cx="2133600" cy="50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36" name="Rectangle 35"/>
          <p:cNvSpPr/>
          <p:nvPr/>
        </p:nvSpPr>
        <p:spPr>
          <a:xfrm>
            <a:off x="2772446" y="4174496"/>
            <a:ext cx="2133600" cy="44858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37" name="TextBox 36"/>
          <p:cNvSpPr txBox="1"/>
          <p:nvPr/>
        </p:nvSpPr>
        <p:spPr>
          <a:xfrm>
            <a:off x="3093323" y="3691976"/>
            <a:ext cx="1353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TEAM 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193980" y="4150645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1 BOX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277479" y="3691975"/>
            <a:ext cx="2133600" cy="50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43" name="Rectangle 42"/>
          <p:cNvSpPr/>
          <p:nvPr/>
        </p:nvSpPr>
        <p:spPr>
          <a:xfrm>
            <a:off x="7273878" y="4174496"/>
            <a:ext cx="2133600" cy="44858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44" name="TextBox 43"/>
          <p:cNvSpPr txBox="1"/>
          <p:nvPr/>
        </p:nvSpPr>
        <p:spPr>
          <a:xfrm>
            <a:off x="7594755" y="3691976"/>
            <a:ext cx="1353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TEAM 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95412" y="4150645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1 BOX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5181834" y="4152158"/>
            <a:ext cx="1828800" cy="0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833181" y="2729005"/>
            <a:ext cx="526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457291" y="4145925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22.5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643490" y="3791982"/>
            <a:ext cx="1122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7.5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538945" y="3788998"/>
            <a:ext cx="1122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7.5</a:t>
            </a:r>
          </a:p>
        </p:txBody>
      </p:sp>
    </p:spTree>
    <p:extLst>
      <p:ext uri="{BB962C8B-B14F-4D97-AF65-F5344CB8AC3E}">
        <p14:creationId xmlns:p14="http://schemas.microsoft.com/office/powerpoint/2010/main" val="10308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7" grpId="0" animBg="1"/>
      <p:bldP spid="18" grpId="0"/>
      <p:bldP spid="19" grpId="0"/>
      <p:bldP spid="20" grpId="0" animBg="1"/>
      <p:bldP spid="21" grpId="0" animBg="1"/>
      <p:bldP spid="22" grpId="0"/>
      <p:bldP spid="23" grpId="0"/>
      <p:bldP spid="28" grpId="0"/>
      <p:bldP spid="31" grpId="0"/>
      <p:bldP spid="32" grpId="0"/>
      <p:bldP spid="33" grpId="0"/>
      <p:bldP spid="34" grpId="0"/>
      <p:bldP spid="40" grpId="0"/>
      <p:bldP spid="41" grpId="0"/>
      <p:bldP spid="30" grpId="0" animBg="1"/>
      <p:bldP spid="36" grpId="0" animBg="1"/>
      <p:bldP spid="37" grpId="0"/>
      <p:bldP spid="38" grpId="0"/>
      <p:bldP spid="42" grpId="0" animBg="1"/>
      <p:bldP spid="43" grpId="0" animBg="1"/>
      <p:bldP spid="44" grpId="0"/>
      <p:bldP spid="45" grpId="0"/>
      <p:bldP spid="48" grpId="0"/>
      <p:bldP spid="49" grpId="0"/>
      <p:bldP spid="50" grpId="0"/>
      <p:bldP spid="5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Arrow Connector 26"/>
          <p:cNvCxnSpPr>
            <a:cxnSpLocks/>
          </p:cNvCxnSpPr>
          <p:nvPr/>
        </p:nvCxnSpPr>
        <p:spPr>
          <a:xfrm>
            <a:off x="4637848" y="2381288"/>
            <a:ext cx="3288059" cy="0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977328" y="1762364"/>
            <a:ext cx="23000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30 </a:t>
            </a:r>
            <a:r>
              <a:rPr lang="en-US" sz="3200" b="1" dirty="0" err="1">
                <a:solidFill>
                  <a:schemeClr val="bg1"/>
                </a:solidFill>
              </a:rPr>
              <a:t>Pasangan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107358" y="2917065"/>
            <a:ext cx="14638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Sisanya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97249" y="2405564"/>
            <a:ext cx="30412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2 x </a:t>
            </a:r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22.5 = </a:t>
            </a:r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45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4668268" y="3548751"/>
            <a:ext cx="36666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112005" y="3793179"/>
            <a:ext cx="3459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Bonus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pasangan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249910" y="3536204"/>
            <a:ext cx="18389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Helvetica"/>
                <a:cs typeface="Helvetica"/>
              </a:rPr>
              <a:t>iC</a:t>
            </a:r>
            <a:r>
              <a:rPr lang="en-US" sz="5400" b="1" dirty="0">
                <a:solidFill>
                  <a:schemeClr val="bg1"/>
                </a:solidFill>
                <a:latin typeface="Helvetica"/>
                <a:cs typeface="Helvetica"/>
              </a:rPr>
              <a:t> 99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55454" y="2908983"/>
            <a:ext cx="30412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12 x </a:t>
            </a:r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4.5 = </a:t>
            </a:r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54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70598" y="321929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307594" y="4877581"/>
            <a:ext cx="3007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Helvetica"/>
                <a:cs typeface="Helvetica"/>
              </a:rPr>
              <a:t>Peringkat</a:t>
            </a:r>
            <a:r>
              <a:rPr lang="en-US" sz="2400" dirty="0">
                <a:solidFill>
                  <a:schemeClr val="bg1"/>
                </a:solidFill>
                <a:latin typeface="Helvetica"/>
                <a:cs typeface="Helvetica"/>
              </a:rPr>
              <a:t> </a:t>
            </a:r>
            <a:r>
              <a:rPr lang="en-US" sz="2400" b="1" spc="300" dirty="0">
                <a:solidFill>
                  <a:schemeClr val="bg1"/>
                </a:solidFill>
                <a:latin typeface="Helvetica"/>
                <a:cs typeface="Helvetica"/>
              </a:rPr>
              <a:t>BRONZE</a:t>
            </a:r>
            <a:r>
              <a:rPr lang="en-US" sz="2400" spc="300" dirty="0">
                <a:solidFill>
                  <a:schemeClr val="bg1"/>
                </a:solidFill>
                <a:latin typeface="Helvetica"/>
                <a:cs typeface="Helvetica"/>
              </a:rPr>
              <a:t>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66776" y="4814431"/>
            <a:ext cx="55236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MAKSIMUM 14 PASANG / HARI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166777" y="5268194"/>
            <a:ext cx="62567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POTENSI INCOME MAX </a:t>
            </a:r>
            <a:r>
              <a:rPr lang="en-US" sz="3200" b="1" dirty="0" err="1">
                <a:solidFill>
                  <a:schemeClr val="bg1"/>
                </a:solidFill>
              </a:rPr>
              <a:t>Rp</a:t>
            </a:r>
            <a:r>
              <a:rPr lang="en-US" sz="3200" b="1" dirty="0">
                <a:solidFill>
                  <a:schemeClr val="bg1"/>
                </a:solidFill>
              </a:rPr>
              <a:t> 29,7 </a:t>
            </a:r>
            <a:r>
              <a:rPr lang="en-US" sz="3200" b="1" dirty="0" err="1">
                <a:solidFill>
                  <a:schemeClr val="bg1"/>
                </a:solidFill>
              </a:rPr>
              <a:t>Juta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B08F5F-8A39-4586-8E9B-2C2B3DC679BC}"/>
              </a:ext>
            </a:extLst>
          </p:cNvPr>
          <p:cNvSpPr txBox="1"/>
          <p:nvPr/>
        </p:nvSpPr>
        <p:spPr>
          <a:xfrm>
            <a:off x="2930180" y="2048195"/>
            <a:ext cx="1586999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Helvetica"/>
                <a:cs typeface="Helvetica"/>
              </a:rPr>
              <a:t>30 BOX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19A9BC8-15B3-436C-B80E-467BD1E6D817}"/>
              </a:ext>
            </a:extLst>
          </p:cNvPr>
          <p:cNvSpPr txBox="1"/>
          <p:nvPr/>
        </p:nvSpPr>
        <p:spPr>
          <a:xfrm>
            <a:off x="8017888" y="2093607"/>
            <a:ext cx="1732818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Helvetica"/>
                <a:cs typeface="Helvetica"/>
              </a:rPr>
              <a:t>30 BOX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5172" y="276690"/>
            <a:ext cx="353918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00" b="1" dirty="0">
                <a:solidFill>
                  <a:schemeClr val="accent2">
                    <a:lumMod val="75000"/>
                  </a:schemeClr>
                </a:solidFill>
                <a:latin typeface="Gotham"/>
                <a:cs typeface="Gotham Black" pitchFamily="50" charset="0"/>
              </a:rPr>
              <a:t>BRONZE</a:t>
            </a:r>
          </a:p>
          <a:p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latin typeface="Gotham"/>
                <a:cs typeface="Gotham Black" pitchFamily="50" charset="0"/>
              </a:rPr>
              <a:t>PERINGKAT KEANGGOTAAN BIOGREEN</a:t>
            </a:r>
          </a:p>
        </p:txBody>
      </p:sp>
    </p:spTree>
    <p:extLst>
      <p:ext uri="{BB962C8B-B14F-4D97-AF65-F5344CB8AC3E}">
        <p14:creationId xmlns:p14="http://schemas.microsoft.com/office/powerpoint/2010/main" val="377087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lve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204" y="945796"/>
            <a:ext cx="1676175" cy="1676175"/>
          </a:xfrm>
          <a:prstGeom prst="rect">
            <a:avLst/>
          </a:prstGeom>
        </p:spPr>
      </p:pic>
      <p:cxnSp>
        <p:nvCxnSpPr>
          <p:cNvPr id="7" name="Straight Connector 6"/>
          <p:cNvCxnSpPr>
            <a:cxnSpLocks/>
          </p:cNvCxnSpPr>
          <p:nvPr/>
        </p:nvCxnSpPr>
        <p:spPr>
          <a:xfrm flipH="1">
            <a:off x="4597495" y="2283730"/>
            <a:ext cx="720058" cy="3167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6858379" y="2283730"/>
            <a:ext cx="978125" cy="3167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38735" y="1770775"/>
            <a:ext cx="10134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30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97982" y="1793386"/>
            <a:ext cx="10134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30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79648" y="2812837"/>
            <a:ext cx="2133600" cy="50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7" name="Rectangle 16"/>
          <p:cNvSpPr/>
          <p:nvPr/>
        </p:nvSpPr>
        <p:spPr>
          <a:xfrm>
            <a:off x="2776047" y="3295358"/>
            <a:ext cx="2133600" cy="44858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18" name="TextBox 17"/>
          <p:cNvSpPr txBox="1"/>
          <p:nvPr/>
        </p:nvSpPr>
        <p:spPr>
          <a:xfrm>
            <a:off x="3096924" y="2812838"/>
            <a:ext cx="1353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TEAM 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97581" y="3295358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1 BOX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277479" y="2812837"/>
            <a:ext cx="2133600" cy="50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21" name="Rectangle 20"/>
          <p:cNvSpPr/>
          <p:nvPr/>
        </p:nvSpPr>
        <p:spPr>
          <a:xfrm>
            <a:off x="7277479" y="3320837"/>
            <a:ext cx="2133600" cy="45704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22" name="TextBox 21"/>
          <p:cNvSpPr txBox="1"/>
          <p:nvPr/>
        </p:nvSpPr>
        <p:spPr>
          <a:xfrm>
            <a:off x="7594754" y="2812838"/>
            <a:ext cx="1364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TEAM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57403" y="3295358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1 BOX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182204" y="3320837"/>
            <a:ext cx="1828800" cy="0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317553" y="2792451"/>
            <a:ext cx="1638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Pasangan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03877" y="3388279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22.5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182520" y="4273053"/>
            <a:ext cx="3448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Bonus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penjualan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langsung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76821" y="4865250"/>
            <a:ext cx="2254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Bonus </a:t>
            </a:r>
            <a:r>
              <a:rPr lang="en-US" sz="2400" b="1" dirty="0" err="1">
                <a:solidFill>
                  <a:schemeClr val="bg1"/>
                </a:solidFill>
              </a:rPr>
              <a:t>Pasangan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58380" y="4273053"/>
            <a:ext cx="2286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= 2 x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30 =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60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379" y="4874388"/>
            <a:ext cx="122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=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22.5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2353629" y="5492252"/>
            <a:ext cx="74313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962624" y="5593853"/>
            <a:ext cx="1668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Total Bonus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58379" y="5602990"/>
            <a:ext cx="122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=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82.5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B7D10109-1336-43E2-80C8-E3D52E2FFC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53" y="397499"/>
            <a:ext cx="4112820" cy="109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51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7" grpId="0" animBg="1"/>
      <p:bldP spid="18" grpId="0"/>
      <p:bldP spid="19" grpId="0"/>
      <p:bldP spid="20" grpId="0" animBg="1"/>
      <p:bldP spid="21" grpId="0" animBg="1"/>
      <p:bldP spid="22" grpId="0"/>
      <p:bldP spid="23" grpId="0"/>
      <p:bldP spid="28" grpId="0"/>
      <p:bldP spid="29" grpId="0"/>
      <p:bldP spid="31" grpId="0"/>
      <p:bldP spid="32" grpId="0"/>
      <p:bldP spid="33" grpId="0"/>
      <p:bldP spid="34" grpId="0"/>
      <p:bldP spid="40" grpId="0"/>
      <p:bldP spid="4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Arrow Connector 26"/>
          <p:cNvCxnSpPr>
            <a:cxnSpLocks/>
          </p:cNvCxnSpPr>
          <p:nvPr/>
        </p:nvCxnSpPr>
        <p:spPr>
          <a:xfrm>
            <a:off x="4637848" y="2747049"/>
            <a:ext cx="3288059" cy="0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977328" y="2128125"/>
            <a:ext cx="23000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30 </a:t>
            </a:r>
            <a:r>
              <a:rPr lang="en-US" sz="3200" b="1" dirty="0" err="1">
                <a:solidFill>
                  <a:schemeClr val="bg1"/>
                </a:solidFill>
              </a:rPr>
              <a:t>Pasangan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107358" y="3282826"/>
            <a:ext cx="14638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Sisanya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97249" y="2771325"/>
            <a:ext cx="30155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4 x </a:t>
            </a:r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22.5 = </a:t>
            </a:r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90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4668268" y="3914512"/>
            <a:ext cx="36666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112005" y="4158940"/>
            <a:ext cx="3459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Bonus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pasangan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249910" y="3901965"/>
            <a:ext cx="22236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Helvetica"/>
                <a:cs typeface="Helvetica"/>
              </a:rPr>
              <a:t>iC</a:t>
            </a:r>
            <a:r>
              <a:rPr lang="en-US" sz="5400" b="1" dirty="0">
                <a:solidFill>
                  <a:schemeClr val="bg1"/>
                </a:solidFill>
                <a:latin typeface="Helvetica"/>
                <a:cs typeface="Helvetica"/>
              </a:rPr>
              <a:t> 198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55454" y="3274744"/>
            <a:ext cx="32239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24 x </a:t>
            </a:r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4.5 = </a:t>
            </a:r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108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70598" y="358505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371203" y="5243342"/>
            <a:ext cx="2795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Helvetica"/>
                <a:cs typeface="Helvetica"/>
              </a:rPr>
              <a:t>Peringkat</a:t>
            </a:r>
            <a:r>
              <a:rPr lang="en-US" sz="2400" dirty="0">
                <a:solidFill>
                  <a:schemeClr val="bg1"/>
                </a:solidFill>
                <a:latin typeface="Helvetica"/>
                <a:cs typeface="Helvetica"/>
              </a:rPr>
              <a:t> </a:t>
            </a:r>
            <a:r>
              <a:rPr lang="en-US" sz="2400" b="1" spc="300" dirty="0">
                <a:solidFill>
                  <a:schemeClr val="bg1"/>
                </a:solidFill>
                <a:latin typeface="Helvetica"/>
                <a:cs typeface="Helvetica"/>
              </a:rPr>
              <a:t>SILVER</a:t>
            </a:r>
            <a:r>
              <a:rPr lang="en-US" sz="2400" spc="300" dirty="0">
                <a:solidFill>
                  <a:schemeClr val="bg1"/>
                </a:solidFill>
                <a:latin typeface="Helvetica"/>
                <a:cs typeface="Helvetica"/>
              </a:rPr>
              <a:t>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66776" y="5180192"/>
            <a:ext cx="55236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MAKSIMUM 28 PASANG / HARI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166777" y="5665761"/>
            <a:ext cx="62567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POTENSI INCOME MAX </a:t>
            </a:r>
            <a:r>
              <a:rPr lang="en-US" sz="3200" b="1" dirty="0" err="1">
                <a:solidFill>
                  <a:schemeClr val="bg1"/>
                </a:solidFill>
              </a:rPr>
              <a:t>Rp</a:t>
            </a:r>
            <a:r>
              <a:rPr lang="en-US" sz="3200" b="1" dirty="0">
                <a:solidFill>
                  <a:schemeClr val="bg1"/>
                </a:solidFill>
              </a:rPr>
              <a:t> 59,4 </a:t>
            </a:r>
            <a:r>
              <a:rPr lang="en-US" sz="3200" b="1" dirty="0" err="1">
                <a:solidFill>
                  <a:schemeClr val="bg1"/>
                </a:solidFill>
              </a:rPr>
              <a:t>Juta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B08F5F-8A39-4586-8E9B-2C2B3DC679BC}"/>
              </a:ext>
            </a:extLst>
          </p:cNvPr>
          <p:cNvSpPr txBox="1"/>
          <p:nvPr/>
        </p:nvSpPr>
        <p:spPr>
          <a:xfrm>
            <a:off x="2930180" y="2413956"/>
            <a:ext cx="1586999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Helvetica"/>
                <a:cs typeface="Helvetica"/>
              </a:rPr>
              <a:t>30 BOX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19A9BC8-15B3-436C-B80E-467BD1E6D817}"/>
              </a:ext>
            </a:extLst>
          </p:cNvPr>
          <p:cNvSpPr txBox="1"/>
          <p:nvPr/>
        </p:nvSpPr>
        <p:spPr>
          <a:xfrm>
            <a:off x="8017888" y="2459368"/>
            <a:ext cx="1732818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Helvetica"/>
                <a:cs typeface="Helvetica"/>
              </a:rPr>
              <a:t>30 BOX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95D7F627-1CD6-4462-A443-4B3646F1D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52" y="397499"/>
            <a:ext cx="6272501" cy="167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0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/>
        </p:nvCxnSpPr>
        <p:spPr>
          <a:xfrm flipH="1">
            <a:off x="4024714" y="2556297"/>
            <a:ext cx="1113388" cy="4292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6702176" y="2556297"/>
            <a:ext cx="1101818" cy="2956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88758" y="2162310"/>
            <a:ext cx="12218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id-ID" sz="3200" b="1" dirty="0">
                <a:solidFill>
                  <a:schemeClr val="bg1"/>
                </a:solidFill>
              </a:rPr>
              <a:t>15</a:t>
            </a:r>
            <a:r>
              <a:rPr lang="en-US" sz="32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35972" y="2138488"/>
            <a:ext cx="12218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id-ID" sz="3200" b="1" dirty="0">
                <a:solidFill>
                  <a:schemeClr val="bg1"/>
                </a:solidFill>
              </a:rPr>
              <a:t>15</a:t>
            </a:r>
            <a:r>
              <a:rPr lang="en-US" sz="32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91113" y="3064297"/>
            <a:ext cx="2133600" cy="50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7" name="Rectangle 16"/>
          <p:cNvSpPr/>
          <p:nvPr/>
        </p:nvSpPr>
        <p:spPr>
          <a:xfrm>
            <a:off x="1891113" y="3572297"/>
            <a:ext cx="2133600" cy="50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18" name="TextBox 17"/>
          <p:cNvSpPr txBox="1"/>
          <p:nvPr/>
        </p:nvSpPr>
        <p:spPr>
          <a:xfrm>
            <a:off x="2208389" y="3064298"/>
            <a:ext cx="1353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TEAM 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08510" y="3577814"/>
            <a:ext cx="1515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chemeClr val="bg1"/>
                </a:solidFill>
                <a:latin typeface="Helvetica"/>
                <a:cs typeface="Helvetica"/>
              </a:rPr>
              <a:t>5</a:t>
            </a:r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 BOX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244969" y="3064297"/>
            <a:ext cx="2133600" cy="50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21" name="Rectangle 20"/>
          <p:cNvSpPr/>
          <p:nvPr/>
        </p:nvSpPr>
        <p:spPr>
          <a:xfrm>
            <a:off x="7244969" y="3572297"/>
            <a:ext cx="2133600" cy="50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22" name="TextBox 21"/>
          <p:cNvSpPr txBox="1"/>
          <p:nvPr/>
        </p:nvSpPr>
        <p:spPr>
          <a:xfrm>
            <a:off x="7562244" y="3064298"/>
            <a:ext cx="1364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TEAM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24893" y="3577814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2400" b="1" dirty="0">
                <a:solidFill>
                  <a:schemeClr val="bg1"/>
                </a:solidFill>
                <a:latin typeface="Helvetica"/>
                <a:cs typeface="Helvetica"/>
              </a:rPr>
              <a:t>5</a:t>
            </a:r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 BOX</a:t>
            </a:r>
          </a:p>
        </p:txBody>
      </p:sp>
      <p:cxnSp>
        <p:nvCxnSpPr>
          <p:cNvPr id="27" name="Straight Arrow Connector 26"/>
          <p:cNvCxnSpPr>
            <a:cxnSpLocks/>
          </p:cNvCxnSpPr>
          <p:nvPr/>
        </p:nvCxnSpPr>
        <p:spPr>
          <a:xfrm>
            <a:off x="4395030" y="3572297"/>
            <a:ext cx="2583464" cy="0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874200" y="3043911"/>
            <a:ext cx="1638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Pasangan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95030" y="3639739"/>
            <a:ext cx="2683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b="1" dirty="0">
                <a:solidFill>
                  <a:schemeClr val="bg1"/>
                </a:solidFill>
              </a:rPr>
              <a:t>5 x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22.5</a:t>
            </a:r>
            <a:r>
              <a:rPr lang="id-ID" sz="2400" b="1" dirty="0">
                <a:solidFill>
                  <a:schemeClr val="bg1"/>
                </a:solidFill>
              </a:rPr>
              <a:t> = ic 112.5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071462" y="4524513"/>
            <a:ext cx="3526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Bonus </a:t>
            </a:r>
            <a:r>
              <a:rPr lang="en-US" sz="2400" b="1" dirty="0" err="1">
                <a:solidFill>
                  <a:schemeClr val="bg1"/>
                </a:solidFill>
              </a:rPr>
              <a:t>penjualan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langsung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44311" y="5116710"/>
            <a:ext cx="2254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Bonus </a:t>
            </a:r>
            <a:r>
              <a:rPr lang="en-US" sz="2400" b="1" dirty="0" err="1">
                <a:solidFill>
                  <a:schemeClr val="bg1"/>
                </a:solidFill>
              </a:rPr>
              <a:t>Pasangan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25870" y="4524513"/>
            <a:ext cx="2611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= 2 x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150 =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300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25869" y="5125848"/>
            <a:ext cx="1387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=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112.5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2321119" y="5743712"/>
            <a:ext cx="74313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930114" y="5845313"/>
            <a:ext cx="1668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Total Bonus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25869" y="5854450"/>
            <a:ext cx="1387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=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412.5</a:t>
            </a:r>
          </a:p>
        </p:txBody>
      </p:sp>
      <p:pic>
        <p:nvPicPr>
          <p:cNvPr id="26" name="Picture 25" descr="gold.png">
            <a:extLst>
              <a:ext uri="{FF2B5EF4-FFF2-40B4-BE49-F238E27FC236}">
                <a16:creationId xmlns:a16="http://schemas.microsoft.com/office/drawing/2014/main" id="{6FA102A3-BD53-4B04-B746-0C65599DB5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132" y="1239389"/>
            <a:ext cx="1746118" cy="174611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6DA3B59-CB06-44C5-B2B6-2EF8A971A5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70" y="311196"/>
            <a:ext cx="4526362" cy="120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1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40" grpId="0"/>
      <p:bldP spid="4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Arrow Connector 26"/>
          <p:cNvCxnSpPr>
            <a:cxnSpLocks/>
          </p:cNvCxnSpPr>
          <p:nvPr/>
        </p:nvCxnSpPr>
        <p:spPr>
          <a:xfrm>
            <a:off x="4304741" y="2747049"/>
            <a:ext cx="3288059" cy="0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644221" y="2128125"/>
            <a:ext cx="23000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30 </a:t>
            </a:r>
            <a:r>
              <a:rPr lang="en-US" sz="3200" b="1" dirty="0" err="1">
                <a:solidFill>
                  <a:schemeClr val="bg1"/>
                </a:solidFill>
              </a:rPr>
              <a:t>Pasangan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94102" y="3282826"/>
            <a:ext cx="1544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Sisanya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71154" y="2771325"/>
            <a:ext cx="32239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>
                <a:solidFill>
                  <a:schemeClr val="bg1"/>
                </a:solidFill>
              </a:rPr>
              <a:t>8</a:t>
            </a:r>
            <a:r>
              <a:rPr lang="en-US" sz="3200" b="1" dirty="0">
                <a:solidFill>
                  <a:schemeClr val="bg1"/>
                </a:solidFill>
              </a:rPr>
              <a:t> x </a:t>
            </a:r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22.5 = </a:t>
            </a:r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id-ID" sz="3200" b="1" dirty="0">
                <a:solidFill>
                  <a:schemeClr val="bg1"/>
                </a:solidFill>
              </a:rPr>
              <a:t>18</a:t>
            </a:r>
            <a:r>
              <a:rPr lang="en-US" sz="3200" b="1" dirty="0">
                <a:solidFill>
                  <a:schemeClr val="bg1"/>
                </a:solidFill>
              </a:rPr>
              <a:t>0</a:t>
            </a:r>
          </a:p>
        </p:txBody>
      </p:sp>
      <p:cxnSp>
        <p:nvCxnSpPr>
          <p:cNvPr id="39" name="Straight Connector 38"/>
          <p:cNvCxnSpPr>
            <a:cxnSpLocks/>
          </p:cNvCxnSpPr>
          <p:nvPr/>
        </p:nvCxnSpPr>
        <p:spPr>
          <a:xfrm>
            <a:off x="4335161" y="3914512"/>
            <a:ext cx="36666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004986" y="4158940"/>
            <a:ext cx="3233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Bonus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pasangan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916803" y="3901965"/>
            <a:ext cx="28007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Helvetica"/>
                <a:cs typeface="Helvetica"/>
              </a:rPr>
              <a:t>iC</a:t>
            </a:r>
            <a:r>
              <a:rPr lang="en-US" sz="5400" b="1" dirty="0">
                <a:solidFill>
                  <a:schemeClr val="bg1"/>
                </a:solidFill>
                <a:latin typeface="Helvetica"/>
                <a:cs typeface="Helvetica"/>
              </a:rPr>
              <a:t> </a:t>
            </a:r>
            <a:r>
              <a:rPr lang="id-ID" sz="5400" b="1" dirty="0">
                <a:solidFill>
                  <a:schemeClr val="bg1"/>
                </a:solidFill>
                <a:latin typeface="Helvetica"/>
                <a:cs typeface="Helvetica"/>
              </a:rPr>
              <a:t>2</a:t>
            </a:r>
            <a:r>
              <a:rPr lang="en-US" sz="5400" b="1" dirty="0">
                <a:solidFill>
                  <a:schemeClr val="bg1"/>
                </a:solidFill>
                <a:latin typeface="Helvetica"/>
                <a:cs typeface="Helvetica"/>
              </a:rPr>
              <a:t>98</a:t>
            </a:r>
            <a:r>
              <a:rPr lang="id-ID" sz="5400" b="1" dirty="0">
                <a:solidFill>
                  <a:schemeClr val="bg1"/>
                </a:solidFill>
                <a:latin typeface="Helvetica"/>
                <a:cs typeface="Helvetica"/>
              </a:rPr>
              <a:t>.8</a:t>
            </a:r>
            <a:endParaRPr lang="en-US" sz="5400" b="1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371154" y="3274744"/>
            <a:ext cx="3536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2</a:t>
            </a:r>
            <a:r>
              <a:rPr lang="id-ID" sz="3200" b="1" dirty="0">
                <a:solidFill>
                  <a:schemeClr val="bg1"/>
                </a:solidFill>
              </a:rPr>
              <a:t>2</a:t>
            </a:r>
            <a:r>
              <a:rPr lang="en-US" sz="3200" b="1" dirty="0">
                <a:solidFill>
                  <a:schemeClr val="bg1"/>
                </a:solidFill>
              </a:rPr>
              <a:t> x </a:t>
            </a:r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5</a:t>
            </a:r>
            <a:r>
              <a:rPr lang="id-ID" sz="3200" b="1" dirty="0">
                <a:solidFill>
                  <a:schemeClr val="bg1"/>
                </a:solidFill>
              </a:rPr>
              <a:t>.4</a:t>
            </a:r>
            <a:r>
              <a:rPr lang="en-US" sz="3200" b="1" dirty="0">
                <a:solidFill>
                  <a:schemeClr val="bg1"/>
                </a:solidFill>
              </a:rPr>
              <a:t> = </a:t>
            </a:r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1</a:t>
            </a:r>
            <a:r>
              <a:rPr lang="id-ID" sz="3200" b="1" dirty="0">
                <a:solidFill>
                  <a:schemeClr val="bg1"/>
                </a:solidFill>
              </a:rPr>
              <a:t>1</a:t>
            </a:r>
            <a:r>
              <a:rPr lang="en-US" sz="3200" b="1" dirty="0">
                <a:solidFill>
                  <a:schemeClr val="bg1"/>
                </a:solidFill>
              </a:rPr>
              <a:t>8</a:t>
            </a:r>
            <a:r>
              <a:rPr lang="id-ID" sz="3200" b="1" dirty="0">
                <a:solidFill>
                  <a:schemeClr val="bg1"/>
                </a:solidFill>
              </a:rPr>
              <a:t>.8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237491" y="3585052"/>
            <a:ext cx="389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4986" y="5316697"/>
            <a:ext cx="2518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Peringkat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1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GOLD</a:t>
            </a:r>
            <a:r>
              <a:rPr lang="en-US" sz="2400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508427" y="5255142"/>
            <a:ext cx="5732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MAKSIMUM 2</a:t>
            </a:r>
            <a:r>
              <a:rPr lang="id-ID" sz="3200" b="1" dirty="0">
                <a:solidFill>
                  <a:schemeClr val="bg1"/>
                </a:solidFill>
              </a:rPr>
              <a:t>0</a:t>
            </a:r>
            <a:r>
              <a:rPr lang="en-US" sz="3200" b="1" dirty="0">
                <a:solidFill>
                  <a:schemeClr val="bg1"/>
                </a:solidFill>
              </a:rPr>
              <a:t>8 PASANG / HARI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508428" y="5740711"/>
            <a:ext cx="6150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POTENSI INCOME MAX </a:t>
            </a:r>
            <a:r>
              <a:rPr lang="en-US" sz="3200" b="1" dirty="0" err="1">
                <a:solidFill>
                  <a:schemeClr val="bg1"/>
                </a:solidFill>
              </a:rPr>
              <a:t>Rp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id-ID" sz="3200" b="1" dirty="0">
                <a:solidFill>
                  <a:schemeClr val="bg1"/>
                </a:solidFill>
              </a:rPr>
              <a:t>378</a:t>
            </a:r>
            <a:r>
              <a:rPr lang="en-US" sz="3200" b="1" dirty="0">
                <a:solidFill>
                  <a:schemeClr val="bg1"/>
                </a:solidFill>
              </a:rPr>
              <a:t> Juta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B08F5F-8A39-4586-8E9B-2C2B3DC679BC}"/>
              </a:ext>
            </a:extLst>
          </p:cNvPr>
          <p:cNvSpPr txBox="1"/>
          <p:nvPr/>
        </p:nvSpPr>
        <p:spPr>
          <a:xfrm>
            <a:off x="2593298" y="2413956"/>
            <a:ext cx="1590774" cy="52322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Helvetica"/>
                <a:cs typeface="Helvetica"/>
              </a:rPr>
              <a:t>30 BOX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19A9BC8-15B3-436C-B80E-467BD1E6D817}"/>
              </a:ext>
            </a:extLst>
          </p:cNvPr>
          <p:cNvSpPr txBox="1"/>
          <p:nvPr/>
        </p:nvSpPr>
        <p:spPr>
          <a:xfrm>
            <a:off x="7713469" y="2413956"/>
            <a:ext cx="1694807" cy="52322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Helvetica"/>
                <a:cs typeface="Helvetica"/>
              </a:rPr>
              <a:t>30 BOX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0B8D849-3034-408E-8745-F615369FB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70" y="311196"/>
            <a:ext cx="6693432" cy="178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/>
        </p:nvCxnSpPr>
        <p:spPr>
          <a:xfrm flipH="1">
            <a:off x="4142638" y="2443397"/>
            <a:ext cx="1094696" cy="5421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6943793" y="2285335"/>
            <a:ext cx="978125" cy="5666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863102" y="2000841"/>
            <a:ext cx="2029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id-ID" sz="3200" b="1" dirty="0">
                <a:solidFill>
                  <a:schemeClr val="bg1"/>
                </a:solidFill>
              </a:rPr>
              <a:t>30</a:t>
            </a:r>
            <a:r>
              <a:rPr lang="en-US" sz="3200" b="1" dirty="0">
                <a:solidFill>
                  <a:schemeClr val="bg1"/>
                </a:solidFill>
              </a:rPr>
              <a:t>0 + 45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69246" y="2000841"/>
            <a:ext cx="2029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id-ID" sz="3200" b="1" dirty="0">
                <a:solidFill>
                  <a:schemeClr val="bg1"/>
                </a:solidFill>
              </a:rPr>
              <a:t>30</a:t>
            </a:r>
            <a:r>
              <a:rPr lang="en-US" sz="3200" b="1" dirty="0">
                <a:solidFill>
                  <a:schemeClr val="bg1"/>
                </a:solidFill>
              </a:rPr>
              <a:t>0 + 45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009037" y="3064297"/>
            <a:ext cx="2133600" cy="50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7" name="Rectangle 16"/>
          <p:cNvSpPr/>
          <p:nvPr/>
        </p:nvSpPr>
        <p:spPr>
          <a:xfrm>
            <a:off x="2009037" y="3572297"/>
            <a:ext cx="2133600" cy="508000"/>
          </a:xfrm>
          <a:prstGeom prst="rect">
            <a:avLst/>
          </a:prstGeom>
          <a:solidFill>
            <a:srgbClr val="481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18" name="TextBox 17"/>
          <p:cNvSpPr txBox="1"/>
          <p:nvPr/>
        </p:nvSpPr>
        <p:spPr>
          <a:xfrm>
            <a:off x="2326313" y="3064298"/>
            <a:ext cx="1353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TEAM 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34313" y="3577814"/>
            <a:ext cx="1507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chemeClr val="bg1"/>
                </a:solidFill>
                <a:latin typeface="Helvetica"/>
                <a:cs typeface="Helvetica"/>
              </a:rPr>
              <a:t>10</a:t>
            </a:r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 BOX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362893" y="3064297"/>
            <a:ext cx="2133600" cy="50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21" name="Rectangle 20"/>
          <p:cNvSpPr/>
          <p:nvPr/>
        </p:nvSpPr>
        <p:spPr>
          <a:xfrm>
            <a:off x="7362893" y="3572297"/>
            <a:ext cx="2133600" cy="508000"/>
          </a:xfrm>
          <a:prstGeom prst="rect">
            <a:avLst/>
          </a:prstGeom>
          <a:solidFill>
            <a:srgbClr val="481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sp>
        <p:nvSpPr>
          <p:cNvPr id="22" name="TextBox 21"/>
          <p:cNvSpPr txBox="1"/>
          <p:nvPr/>
        </p:nvSpPr>
        <p:spPr>
          <a:xfrm>
            <a:off x="7680168" y="3064298"/>
            <a:ext cx="1364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TEAM B</a:t>
            </a:r>
          </a:p>
        </p:txBody>
      </p:sp>
      <p:cxnSp>
        <p:nvCxnSpPr>
          <p:cNvPr id="27" name="Straight Arrow Connector 26"/>
          <p:cNvCxnSpPr>
            <a:cxnSpLocks/>
          </p:cNvCxnSpPr>
          <p:nvPr/>
        </p:nvCxnSpPr>
        <p:spPr>
          <a:xfrm>
            <a:off x="4512954" y="3572297"/>
            <a:ext cx="2583464" cy="0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992124" y="3043911"/>
            <a:ext cx="1638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Pasangan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12954" y="3639739"/>
            <a:ext cx="26068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b="1" dirty="0">
                <a:solidFill>
                  <a:schemeClr val="bg1"/>
                </a:solidFill>
              </a:rPr>
              <a:t>10 x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22.5</a:t>
            </a:r>
            <a:r>
              <a:rPr lang="id-ID" sz="2400" b="1" dirty="0">
                <a:solidFill>
                  <a:schemeClr val="bg1"/>
                </a:solidFill>
              </a:rPr>
              <a:t> = ic 225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189386" y="4524513"/>
            <a:ext cx="3526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Bonus </a:t>
            </a:r>
            <a:r>
              <a:rPr lang="en-US" sz="2400" b="1" dirty="0" err="1">
                <a:solidFill>
                  <a:schemeClr val="bg1"/>
                </a:solidFill>
              </a:rPr>
              <a:t>penjualan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langsung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462235" y="5477319"/>
            <a:ext cx="2254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Bonus </a:t>
            </a:r>
            <a:r>
              <a:rPr lang="en-US" sz="2400" b="1" dirty="0" err="1">
                <a:solidFill>
                  <a:schemeClr val="bg1"/>
                </a:solidFill>
              </a:rPr>
              <a:t>Pasangan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43794" y="4524513"/>
            <a:ext cx="2597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= 2 x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30</a:t>
            </a:r>
            <a:r>
              <a:rPr lang="id-ID" sz="2400" b="1" dirty="0">
                <a:solidFill>
                  <a:schemeClr val="bg1"/>
                </a:solidFill>
              </a:rPr>
              <a:t>0</a:t>
            </a:r>
            <a:r>
              <a:rPr lang="en-US" sz="2400" b="1" dirty="0">
                <a:solidFill>
                  <a:schemeClr val="bg1"/>
                </a:solidFill>
              </a:rPr>
              <a:t> =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60</a:t>
            </a:r>
            <a:r>
              <a:rPr lang="id-ID" sz="2400" b="1" dirty="0">
                <a:solidFill>
                  <a:schemeClr val="bg1"/>
                </a:solidFill>
              </a:rPr>
              <a:t>0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43793" y="5486457"/>
            <a:ext cx="1143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=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225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2439043" y="6078564"/>
            <a:ext cx="74313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048038" y="6154404"/>
            <a:ext cx="1668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Total Bonus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943793" y="6163541"/>
            <a:ext cx="1146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=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915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D5C3E3-F70A-4CA9-9115-BABCABE75B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354" y="1204628"/>
            <a:ext cx="1832835" cy="183283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47E1E68-AED1-48FE-AACA-43733E63C746}"/>
              </a:ext>
            </a:extLst>
          </p:cNvPr>
          <p:cNvSpPr txBox="1"/>
          <p:nvPr/>
        </p:nvSpPr>
        <p:spPr>
          <a:xfrm>
            <a:off x="7591187" y="3577814"/>
            <a:ext cx="1507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chemeClr val="bg1"/>
                </a:solidFill>
                <a:latin typeface="Helvetica"/>
                <a:cs typeface="Helvetica"/>
              </a:rPr>
              <a:t>10</a:t>
            </a:r>
            <a:r>
              <a:rPr lang="en-US" sz="2400" b="1" dirty="0">
                <a:solidFill>
                  <a:schemeClr val="bg1"/>
                </a:solidFill>
                <a:latin typeface="Helvetica"/>
                <a:cs typeface="Helvetica"/>
              </a:rPr>
              <a:t> BOX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5536B168-07B9-4161-A5FB-2C2EB33EF2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57" y="365967"/>
            <a:ext cx="3987736" cy="106212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981071" y="5024792"/>
            <a:ext cx="1729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Bonus Input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42916" y="5019899"/>
            <a:ext cx="990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= </a:t>
            </a:r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90</a:t>
            </a:r>
          </a:p>
        </p:txBody>
      </p:sp>
    </p:spTree>
    <p:extLst>
      <p:ext uri="{BB962C8B-B14F-4D97-AF65-F5344CB8AC3E}">
        <p14:creationId xmlns:p14="http://schemas.microsoft.com/office/powerpoint/2010/main" val="96519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40" grpId="0"/>
      <p:bldP spid="41" grpId="0"/>
      <p:bldP spid="26" grpId="0"/>
      <p:bldP spid="3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Arrow Connector 26"/>
          <p:cNvCxnSpPr>
            <a:cxnSpLocks/>
          </p:cNvCxnSpPr>
          <p:nvPr/>
        </p:nvCxnSpPr>
        <p:spPr>
          <a:xfrm flipV="1">
            <a:off x="4408296" y="2744937"/>
            <a:ext cx="3736751" cy="2112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168628" y="2046265"/>
            <a:ext cx="245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30 </a:t>
            </a:r>
            <a:r>
              <a:rPr lang="en-US" sz="3200" b="1" dirty="0" err="1">
                <a:solidFill>
                  <a:schemeClr val="bg1"/>
                </a:solidFill>
              </a:rPr>
              <a:t>Pasangan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97656" y="3237316"/>
            <a:ext cx="1649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Sisanya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74709" y="2720461"/>
            <a:ext cx="3665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>
                <a:solidFill>
                  <a:schemeClr val="bg1"/>
                </a:solidFill>
              </a:rPr>
              <a:t>16</a:t>
            </a:r>
            <a:r>
              <a:rPr lang="en-US" sz="3200" b="1" dirty="0">
                <a:solidFill>
                  <a:schemeClr val="bg1"/>
                </a:solidFill>
              </a:rPr>
              <a:t> x </a:t>
            </a:r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22.5 = </a:t>
            </a:r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id-ID" sz="3200" b="1" dirty="0">
                <a:solidFill>
                  <a:schemeClr val="bg1"/>
                </a:solidFill>
              </a:rPr>
              <a:t>36</a:t>
            </a:r>
            <a:r>
              <a:rPr lang="en-US" sz="3200" b="1" dirty="0">
                <a:solidFill>
                  <a:schemeClr val="bg1"/>
                </a:solidFill>
              </a:rPr>
              <a:t>0</a:t>
            </a:r>
          </a:p>
        </p:txBody>
      </p:sp>
      <p:cxnSp>
        <p:nvCxnSpPr>
          <p:cNvPr id="39" name="Straight Connector 38"/>
          <p:cNvCxnSpPr>
            <a:cxnSpLocks/>
          </p:cNvCxnSpPr>
          <p:nvPr/>
        </p:nvCxnSpPr>
        <p:spPr>
          <a:xfrm>
            <a:off x="4438716" y="3914512"/>
            <a:ext cx="391604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140442" y="4236076"/>
            <a:ext cx="3233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Bonus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pasangan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901099" y="4014029"/>
            <a:ext cx="2991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Helvetica"/>
                <a:cs typeface="Helvetica"/>
              </a:rPr>
              <a:t>iC</a:t>
            </a:r>
            <a:r>
              <a:rPr lang="en-US" sz="5400" b="1" dirty="0">
                <a:solidFill>
                  <a:schemeClr val="bg1"/>
                </a:solidFill>
                <a:latin typeface="Helvetica"/>
                <a:cs typeface="Helvetica"/>
              </a:rPr>
              <a:t> </a:t>
            </a:r>
            <a:r>
              <a:rPr lang="id-ID" sz="5400" b="1" dirty="0">
                <a:solidFill>
                  <a:schemeClr val="bg1"/>
                </a:solidFill>
                <a:latin typeface="Helvetica"/>
                <a:cs typeface="Helvetica"/>
              </a:rPr>
              <a:t>473.4</a:t>
            </a:r>
            <a:endParaRPr lang="en-US" sz="5400" b="1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474709" y="3223880"/>
            <a:ext cx="3777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1</a:t>
            </a:r>
            <a:r>
              <a:rPr lang="id-ID" sz="3200" b="1" dirty="0">
                <a:solidFill>
                  <a:schemeClr val="bg1"/>
                </a:solidFill>
              </a:rPr>
              <a:t>4 </a:t>
            </a:r>
            <a:r>
              <a:rPr lang="en-US" sz="3200" b="1" dirty="0">
                <a:solidFill>
                  <a:schemeClr val="bg1"/>
                </a:solidFill>
              </a:rPr>
              <a:t>x </a:t>
            </a:r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id-ID" sz="3200" b="1" dirty="0">
                <a:solidFill>
                  <a:schemeClr val="bg1"/>
                </a:solidFill>
              </a:rPr>
              <a:t>8.1</a:t>
            </a:r>
            <a:r>
              <a:rPr lang="en-US" sz="3200" b="1" dirty="0">
                <a:solidFill>
                  <a:schemeClr val="bg1"/>
                </a:solidFill>
              </a:rPr>
              <a:t> = </a:t>
            </a:r>
            <a:r>
              <a:rPr lang="en-US" sz="3200" b="1" dirty="0" err="1">
                <a:solidFill>
                  <a:schemeClr val="bg1"/>
                </a:solidFill>
              </a:rPr>
              <a:t>ic</a:t>
            </a:r>
            <a:r>
              <a:rPr lang="en-US" sz="3200" b="1" dirty="0">
                <a:solidFill>
                  <a:schemeClr val="bg1"/>
                </a:solidFill>
              </a:rPr>
              <a:t> 1</a:t>
            </a:r>
            <a:r>
              <a:rPr lang="id-ID" sz="3200" b="1" dirty="0">
                <a:solidFill>
                  <a:schemeClr val="bg1"/>
                </a:solidFill>
              </a:rPr>
              <a:t>13.4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341046" y="3534188"/>
            <a:ext cx="416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4519" y="5229532"/>
            <a:ext cx="3639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Peringkat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b="1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PLATINUM</a:t>
            </a:r>
            <a:r>
              <a:rPr lang="en-US" sz="2400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257936" y="5173282"/>
            <a:ext cx="4992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MAKSIMUM </a:t>
            </a:r>
            <a:r>
              <a:rPr lang="id-ID" sz="3200" b="1" dirty="0">
                <a:solidFill>
                  <a:schemeClr val="bg1"/>
                </a:solidFill>
              </a:rPr>
              <a:t>TANPA BATAS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257937" y="5658851"/>
            <a:ext cx="5922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POTENSI INCOME T</a:t>
            </a:r>
            <a:r>
              <a:rPr lang="id-ID" sz="3200" b="1" dirty="0">
                <a:solidFill>
                  <a:schemeClr val="bg1"/>
                </a:solidFill>
              </a:rPr>
              <a:t>ANPA BATAS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B08F5F-8A39-4586-8E9B-2C2B3DC679BC}"/>
              </a:ext>
            </a:extLst>
          </p:cNvPr>
          <p:cNvSpPr txBox="1"/>
          <p:nvPr/>
        </p:nvSpPr>
        <p:spPr>
          <a:xfrm>
            <a:off x="2599732" y="2456371"/>
            <a:ext cx="1649478" cy="523220"/>
          </a:xfrm>
          <a:prstGeom prst="rect">
            <a:avLst/>
          </a:prstGeom>
          <a:solidFill>
            <a:srgbClr val="481F6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Helvetica"/>
                <a:cs typeface="Helvetica"/>
              </a:rPr>
              <a:t>30 BOX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19A9BC8-15B3-436C-B80E-467BD1E6D817}"/>
              </a:ext>
            </a:extLst>
          </p:cNvPr>
          <p:cNvSpPr txBox="1"/>
          <p:nvPr/>
        </p:nvSpPr>
        <p:spPr>
          <a:xfrm>
            <a:off x="8337175" y="2456371"/>
            <a:ext cx="1686742" cy="523220"/>
          </a:xfrm>
          <a:prstGeom prst="rect">
            <a:avLst/>
          </a:prstGeom>
          <a:solidFill>
            <a:srgbClr val="481F6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Helvetica"/>
                <a:cs typeface="Helvetica"/>
              </a:rPr>
              <a:t>30 BOX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0E0A55D-B3A9-4D9E-9DD0-BB664353E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56" y="365966"/>
            <a:ext cx="5911226" cy="157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32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ilver.png">
            <a:extLst>
              <a:ext uri="{FF2B5EF4-FFF2-40B4-BE49-F238E27FC236}">
                <a16:creationId xmlns:a16="http://schemas.microsoft.com/office/drawing/2014/main" id="{2A8FBE8C-76A9-4DAD-8CD2-4A8FE14725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723" y="1699593"/>
            <a:ext cx="1074600" cy="1074600"/>
          </a:xfrm>
          <a:prstGeom prst="rect">
            <a:avLst/>
          </a:prstGeom>
        </p:spPr>
      </p:pic>
      <p:pic>
        <p:nvPicPr>
          <p:cNvPr id="7" name="Picture 6" descr="gold.png">
            <a:extLst>
              <a:ext uri="{FF2B5EF4-FFF2-40B4-BE49-F238E27FC236}">
                <a16:creationId xmlns:a16="http://schemas.microsoft.com/office/drawing/2014/main" id="{4A5D9DFC-815F-4FDE-880B-FC4CA47060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192" y="1664439"/>
            <a:ext cx="1037464" cy="1037464"/>
          </a:xfrm>
          <a:prstGeom prst="rect">
            <a:avLst/>
          </a:prstGeom>
        </p:spPr>
      </p:pic>
      <p:pic>
        <p:nvPicPr>
          <p:cNvPr id="8" name="Picture 7" descr="platinum.png">
            <a:extLst>
              <a:ext uri="{FF2B5EF4-FFF2-40B4-BE49-F238E27FC236}">
                <a16:creationId xmlns:a16="http://schemas.microsoft.com/office/drawing/2014/main" id="{34DDA431-CC93-48FB-A981-17E078641B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571" y="1699593"/>
            <a:ext cx="1039001" cy="1039001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A0D222C-BA2C-486A-91D3-C44BE8238852}"/>
              </a:ext>
            </a:extLst>
          </p:cNvPr>
          <p:cNvCxnSpPr>
            <a:cxnSpLocks/>
          </p:cNvCxnSpPr>
          <p:nvPr/>
        </p:nvCxnSpPr>
        <p:spPr>
          <a:xfrm flipH="1">
            <a:off x="4565756" y="1692950"/>
            <a:ext cx="7373" cy="439457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0EF56BEB-B30E-488B-9BCA-A0DC8AB8D2D7}"/>
              </a:ext>
            </a:extLst>
          </p:cNvPr>
          <p:cNvCxnSpPr>
            <a:cxnSpLocks/>
          </p:cNvCxnSpPr>
          <p:nvPr/>
        </p:nvCxnSpPr>
        <p:spPr>
          <a:xfrm>
            <a:off x="7783734" y="1689738"/>
            <a:ext cx="0" cy="439457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0188758-37B1-4A5A-8BC8-D070EA28BD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24962"/>
              </p:ext>
            </p:extLst>
          </p:nvPr>
        </p:nvGraphicFramePr>
        <p:xfrm>
          <a:off x="1664076" y="2941418"/>
          <a:ext cx="1154035" cy="67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4035">
                  <a:extLst>
                    <a:ext uri="{9D8B030D-6E8A-4147-A177-3AD203B41FA5}">
                      <a16:colId xmlns:a16="http://schemas.microsoft.com/office/drawing/2014/main" val="2372163613"/>
                    </a:ext>
                  </a:extLst>
                </a:gridCol>
              </a:tblGrid>
              <a:tr h="2104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TEAM A 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04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30 BOX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224227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18B31C2F-D122-4CD1-ADCA-DAB6B97BA2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490796"/>
              </p:ext>
            </p:extLst>
          </p:nvPr>
        </p:nvGraphicFramePr>
        <p:xfrm>
          <a:off x="3295638" y="2941418"/>
          <a:ext cx="1154035" cy="67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4035">
                  <a:extLst>
                    <a:ext uri="{9D8B030D-6E8A-4147-A177-3AD203B41FA5}">
                      <a16:colId xmlns:a16="http://schemas.microsoft.com/office/drawing/2014/main" val="2372163613"/>
                    </a:ext>
                  </a:extLst>
                </a:gridCol>
              </a:tblGrid>
              <a:tr h="2104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TEAM B 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04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30 BOX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224227"/>
                  </a:ext>
                </a:extLst>
              </a:tr>
            </a:tbl>
          </a:graphicData>
        </a:graphic>
      </p:graphicFrame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784F4E8-A41A-4C31-9D3E-817F2B55E685}"/>
              </a:ext>
            </a:extLst>
          </p:cNvPr>
          <p:cNvCxnSpPr/>
          <p:nvPr/>
        </p:nvCxnSpPr>
        <p:spPr>
          <a:xfrm>
            <a:off x="3708545" y="2443888"/>
            <a:ext cx="140468" cy="3643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4AC7ED2-EFCD-442E-BF78-75B7967C6BA2}"/>
              </a:ext>
            </a:extLst>
          </p:cNvPr>
          <p:cNvCxnSpPr/>
          <p:nvPr/>
        </p:nvCxnSpPr>
        <p:spPr>
          <a:xfrm flipH="1">
            <a:off x="2436911" y="2634889"/>
            <a:ext cx="278645" cy="1733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2F8D3DC-7B20-41BC-8F65-D3FDD67B30B0}"/>
              </a:ext>
            </a:extLst>
          </p:cNvPr>
          <p:cNvSpPr txBox="1"/>
          <p:nvPr/>
        </p:nvSpPr>
        <p:spPr>
          <a:xfrm>
            <a:off x="2521841" y="3691885"/>
            <a:ext cx="1114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BONUS</a:t>
            </a:r>
            <a:endParaRPr lang="id-ID" sz="2400" b="1" dirty="0">
              <a:solidFill>
                <a:schemeClr val="bg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97F02B0-AD9B-4FA9-B4DD-7077FB2D4C6A}"/>
              </a:ext>
            </a:extLst>
          </p:cNvPr>
          <p:cNvSpPr txBox="1"/>
          <p:nvPr/>
        </p:nvSpPr>
        <p:spPr>
          <a:xfrm>
            <a:off x="1641050" y="4111931"/>
            <a:ext cx="17879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</a:rPr>
              <a:t>4 PAIR </a:t>
            </a:r>
            <a:r>
              <a:rPr lang="en-US" sz="2000" dirty="0">
                <a:solidFill>
                  <a:schemeClr val="bg1"/>
                </a:solidFill>
              </a:rPr>
              <a:t>X </a:t>
            </a:r>
            <a:r>
              <a:rPr lang="en-US" sz="2000" dirty="0" err="1">
                <a:solidFill>
                  <a:schemeClr val="bg1"/>
                </a:solidFill>
              </a:rPr>
              <a:t>ic</a:t>
            </a:r>
            <a:r>
              <a:rPr lang="en-US" sz="2000" dirty="0">
                <a:solidFill>
                  <a:schemeClr val="bg1"/>
                </a:solidFill>
              </a:rPr>
              <a:t> 22.5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24 x </a:t>
            </a:r>
            <a:r>
              <a:rPr lang="en-US" sz="2000" dirty="0" err="1">
                <a:solidFill>
                  <a:schemeClr val="bg1"/>
                </a:solidFill>
              </a:rPr>
              <a:t>ic</a:t>
            </a:r>
            <a:r>
              <a:rPr lang="en-US" sz="2000" dirty="0">
                <a:solidFill>
                  <a:schemeClr val="bg1"/>
                </a:solidFill>
              </a:rPr>
              <a:t> 4.5</a:t>
            </a:r>
            <a:endParaRPr lang="id-ID" sz="2000" dirty="0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4000BD5-674D-431E-B088-2FA96E890FB1}"/>
              </a:ext>
            </a:extLst>
          </p:cNvPr>
          <p:cNvSpPr txBox="1"/>
          <p:nvPr/>
        </p:nvSpPr>
        <p:spPr>
          <a:xfrm>
            <a:off x="3468712" y="4111931"/>
            <a:ext cx="9877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= </a:t>
            </a:r>
            <a:r>
              <a:rPr lang="en-US" sz="2000" b="1" dirty="0" err="1">
                <a:solidFill>
                  <a:schemeClr val="bg1"/>
                </a:solidFill>
              </a:rPr>
              <a:t>ic</a:t>
            </a:r>
            <a:r>
              <a:rPr lang="en-US" sz="2000" b="1" dirty="0">
                <a:solidFill>
                  <a:schemeClr val="bg1"/>
                </a:solidFill>
              </a:rPr>
              <a:t> 90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= </a:t>
            </a:r>
            <a:r>
              <a:rPr lang="en-US" sz="2000" b="1" dirty="0" err="1">
                <a:solidFill>
                  <a:schemeClr val="bg1"/>
                </a:solidFill>
              </a:rPr>
              <a:t>ic</a:t>
            </a:r>
            <a:r>
              <a:rPr lang="en-US" sz="2000" b="1" dirty="0">
                <a:solidFill>
                  <a:schemeClr val="bg1"/>
                </a:solidFill>
              </a:rPr>
              <a:t> 108</a:t>
            </a:r>
            <a:endParaRPr lang="id-ID" sz="2000" b="1" dirty="0">
              <a:solidFill>
                <a:schemeClr val="bg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7A36685-76A2-4CB2-A74E-BC14705AA51B}"/>
              </a:ext>
            </a:extLst>
          </p:cNvPr>
          <p:cNvSpPr txBox="1"/>
          <p:nvPr/>
        </p:nvSpPr>
        <p:spPr>
          <a:xfrm>
            <a:off x="1980625" y="5119403"/>
            <a:ext cx="21082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</a:t>
            </a: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198</a:t>
            </a:r>
            <a:endParaRPr lang="id-ID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E9D00EDF-F9BE-4736-B920-CCD78B5524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456030"/>
              </p:ext>
            </p:extLst>
          </p:nvPr>
        </p:nvGraphicFramePr>
        <p:xfrm>
          <a:off x="4748631" y="2935053"/>
          <a:ext cx="1154035" cy="67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4035">
                  <a:extLst>
                    <a:ext uri="{9D8B030D-6E8A-4147-A177-3AD203B41FA5}">
                      <a16:colId xmlns:a16="http://schemas.microsoft.com/office/drawing/2014/main" val="2372163613"/>
                    </a:ext>
                  </a:extLst>
                </a:gridCol>
              </a:tblGrid>
              <a:tr h="2104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TEAM A 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04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30 BOX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224227"/>
                  </a:ext>
                </a:extLst>
              </a:tr>
            </a:tbl>
          </a:graphicData>
        </a:graphic>
      </p:graphicFrame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3B1501A6-3860-4FAB-B6FC-CEA95590F6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39519"/>
              </p:ext>
            </p:extLst>
          </p:nvPr>
        </p:nvGraphicFramePr>
        <p:xfrm>
          <a:off x="6449863" y="2935053"/>
          <a:ext cx="1154035" cy="67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4035">
                  <a:extLst>
                    <a:ext uri="{9D8B030D-6E8A-4147-A177-3AD203B41FA5}">
                      <a16:colId xmlns:a16="http://schemas.microsoft.com/office/drawing/2014/main" val="2372163613"/>
                    </a:ext>
                  </a:extLst>
                </a:gridCol>
              </a:tblGrid>
              <a:tr h="2104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TEAM B 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04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30 BOX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224227"/>
                  </a:ext>
                </a:extLst>
              </a:tr>
            </a:tbl>
          </a:graphicData>
        </a:graphic>
      </p:graphicFrame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95FFFBF-F240-4D52-9A6A-E7D7639FA517}"/>
              </a:ext>
            </a:extLst>
          </p:cNvPr>
          <p:cNvCxnSpPr/>
          <p:nvPr/>
        </p:nvCxnSpPr>
        <p:spPr>
          <a:xfrm>
            <a:off x="6584087" y="2424358"/>
            <a:ext cx="140468" cy="3643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665E23A-B867-4727-B282-D99F21AA7823}"/>
              </a:ext>
            </a:extLst>
          </p:cNvPr>
          <p:cNvCxnSpPr>
            <a:cxnSpLocks/>
          </p:cNvCxnSpPr>
          <p:nvPr/>
        </p:nvCxnSpPr>
        <p:spPr>
          <a:xfrm flipH="1">
            <a:off x="5424632" y="2621740"/>
            <a:ext cx="152521" cy="1888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496E03F5-CE7E-4DBF-81BC-E4A44738847F}"/>
              </a:ext>
            </a:extLst>
          </p:cNvPr>
          <p:cNvSpPr txBox="1"/>
          <p:nvPr/>
        </p:nvSpPr>
        <p:spPr>
          <a:xfrm>
            <a:off x="5568781" y="3737144"/>
            <a:ext cx="1114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BONUS</a:t>
            </a:r>
            <a:endParaRPr lang="id-ID" sz="2400" b="1" dirty="0">
              <a:solidFill>
                <a:schemeClr val="bg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227E32B-8021-49CF-AD2B-6611CFDF6B60}"/>
              </a:ext>
            </a:extLst>
          </p:cNvPr>
          <p:cNvSpPr txBox="1"/>
          <p:nvPr/>
        </p:nvSpPr>
        <p:spPr>
          <a:xfrm>
            <a:off x="4572186" y="4148210"/>
            <a:ext cx="17879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</a:rPr>
              <a:t>8 PAIR </a:t>
            </a:r>
            <a:r>
              <a:rPr lang="en-US" sz="2000" dirty="0">
                <a:solidFill>
                  <a:schemeClr val="bg1"/>
                </a:solidFill>
              </a:rPr>
              <a:t>X </a:t>
            </a:r>
            <a:r>
              <a:rPr lang="en-US" sz="2000" dirty="0" err="1">
                <a:solidFill>
                  <a:schemeClr val="bg1"/>
                </a:solidFill>
              </a:rPr>
              <a:t>ic</a:t>
            </a:r>
            <a:r>
              <a:rPr lang="en-US" sz="2000" dirty="0">
                <a:solidFill>
                  <a:schemeClr val="bg1"/>
                </a:solidFill>
              </a:rPr>
              <a:t> 22.5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22 x </a:t>
            </a:r>
            <a:r>
              <a:rPr lang="en-US" sz="2000" dirty="0" err="1">
                <a:solidFill>
                  <a:schemeClr val="bg1"/>
                </a:solidFill>
              </a:rPr>
              <a:t>ic</a:t>
            </a:r>
            <a:r>
              <a:rPr lang="en-US" sz="2000" dirty="0">
                <a:solidFill>
                  <a:schemeClr val="bg1"/>
                </a:solidFill>
              </a:rPr>
              <a:t> 5.4</a:t>
            </a:r>
            <a:endParaRPr lang="id-ID" sz="2000" dirty="0">
              <a:solidFill>
                <a:schemeClr val="bg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E36ADC7-C1D0-4EA3-BC5D-7D16FDEBCC8C}"/>
              </a:ext>
            </a:extLst>
          </p:cNvPr>
          <p:cNvSpPr txBox="1"/>
          <p:nvPr/>
        </p:nvSpPr>
        <p:spPr>
          <a:xfrm>
            <a:off x="6399848" y="4148210"/>
            <a:ext cx="11865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= </a:t>
            </a:r>
            <a:r>
              <a:rPr lang="en-US" sz="2000" b="1" dirty="0" err="1">
                <a:solidFill>
                  <a:schemeClr val="bg1"/>
                </a:solidFill>
              </a:rPr>
              <a:t>ic</a:t>
            </a:r>
            <a:r>
              <a:rPr lang="en-US" sz="2000" b="1" dirty="0">
                <a:solidFill>
                  <a:schemeClr val="bg1"/>
                </a:solidFill>
              </a:rPr>
              <a:t> 180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= </a:t>
            </a:r>
            <a:r>
              <a:rPr lang="en-US" sz="2000" b="1" dirty="0" err="1">
                <a:solidFill>
                  <a:schemeClr val="bg1"/>
                </a:solidFill>
              </a:rPr>
              <a:t>ic</a:t>
            </a:r>
            <a:r>
              <a:rPr lang="en-US" sz="2000" b="1" dirty="0">
                <a:solidFill>
                  <a:schemeClr val="bg1"/>
                </a:solidFill>
              </a:rPr>
              <a:t> 118.8</a:t>
            </a:r>
            <a:endParaRPr lang="id-ID" sz="2000" b="1" dirty="0">
              <a:solidFill>
                <a:schemeClr val="bg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D82B6F0-12C2-4CCC-A8D9-44E656EA0628}"/>
              </a:ext>
            </a:extLst>
          </p:cNvPr>
          <p:cNvSpPr txBox="1"/>
          <p:nvPr/>
        </p:nvSpPr>
        <p:spPr>
          <a:xfrm>
            <a:off x="4780806" y="5135305"/>
            <a:ext cx="2685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</a:t>
            </a: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298.8</a:t>
            </a:r>
            <a:endParaRPr lang="id-ID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81F791B2-8B06-4A8A-AF9E-1B4351915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053440"/>
              </p:ext>
            </p:extLst>
          </p:nvPr>
        </p:nvGraphicFramePr>
        <p:xfrm>
          <a:off x="8057240" y="2940646"/>
          <a:ext cx="1154035" cy="67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4035">
                  <a:extLst>
                    <a:ext uri="{9D8B030D-6E8A-4147-A177-3AD203B41FA5}">
                      <a16:colId xmlns:a16="http://schemas.microsoft.com/office/drawing/2014/main" val="2372163613"/>
                    </a:ext>
                  </a:extLst>
                </a:gridCol>
              </a:tblGrid>
              <a:tr h="2104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TEAM A 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04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30 BOX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224227"/>
                  </a:ext>
                </a:extLst>
              </a:tr>
            </a:tbl>
          </a:graphicData>
        </a:graphic>
      </p:graphicFrame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0B614A08-DC69-4E0B-8C4E-34CBE99309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283009"/>
              </p:ext>
            </p:extLst>
          </p:nvPr>
        </p:nvGraphicFramePr>
        <p:xfrm>
          <a:off x="9537673" y="2940385"/>
          <a:ext cx="1154035" cy="67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4035">
                  <a:extLst>
                    <a:ext uri="{9D8B030D-6E8A-4147-A177-3AD203B41FA5}">
                      <a16:colId xmlns:a16="http://schemas.microsoft.com/office/drawing/2014/main" val="2372163613"/>
                    </a:ext>
                  </a:extLst>
                </a:gridCol>
              </a:tblGrid>
              <a:tr h="2104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TEAM B 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04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30 BOX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224227"/>
                  </a:ext>
                </a:extLst>
              </a:tr>
            </a:tbl>
          </a:graphicData>
        </a:graphic>
      </p:graphicFrame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20BC3A9-A59E-4E3E-B826-E59B9CAC4F7F}"/>
              </a:ext>
            </a:extLst>
          </p:cNvPr>
          <p:cNvCxnSpPr/>
          <p:nvPr/>
        </p:nvCxnSpPr>
        <p:spPr>
          <a:xfrm>
            <a:off x="9824054" y="2443888"/>
            <a:ext cx="140468" cy="3643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F8007A02-91A7-4092-93C6-670D61262546}"/>
              </a:ext>
            </a:extLst>
          </p:cNvPr>
          <p:cNvCxnSpPr>
            <a:cxnSpLocks/>
          </p:cNvCxnSpPr>
          <p:nvPr/>
        </p:nvCxnSpPr>
        <p:spPr>
          <a:xfrm flipH="1">
            <a:off x="8803930" y="2641270"/>
            <a:ext cx="152521" cy="1888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586A7385-D5EC-4C1F-BEC7-4445229EC6CD}"/>
              </a:ext>
            </a:extLst>
          </p:cNvPr>
          <p:cNvSpPr txBox="1"/>
          <p:nvPr/>
        </p:nvSpPr>
        <p:spPr>
          <a:xfrm>
            <a:off x="8811131" y="3713541"/>
            <a:ext cx="1114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BONUS</a:t>
            </a:r>
            <a:endParaRPr lang="id-ID" sz="2400" b="1" dirty="0">
              <a:solidFill>
                <a:schemeClr val="bg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68B82E1-163B-4495-88FE-FAF2BB32F8F9}"/>
              </a:ext>
            </a:extLst>
          </p:cNvPr>
          <p:cNvSpPr txBox="1"/>
          <p:nvPr/>
        </p:nvSpPr>
        <p:spPr>
          <a:xfrm>
            <a:off x="7815398" y="4240231"/>
            <a:ext cx="19177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</a:rPr>
              <a:t>16 PAIR </a:t>
            </a:r>
            <a:r>
              <a:rPr lang="en-US" sz="2000" dirty="0">
                <a:solidFill>
                  <a:schemeClr val="bg1"/>
                </a:solidFill>
              </a:rPr>
              <a:t>X </a:t>
            </a:r>
            <a:r>
              <a:rPr lang="en-US" sz="2000" dirty="0" err="1">
                <a:solidFill>
                  <a:schemeClr val="bg1"/>
                </a:solidFill>
              </a:rPr>
              <a:t>ic</a:t>
            </a:r>
            <a:r>
              <a:rPr lang="en-US" sz="2000" dirty="0">
                <a:solidFill>
                  <a:schemeClr val="bg1"/>
                </a:solidFill>
              </a:rPr>
              <a:t> 22.5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14 x </a:t>
            </a:r>
            <a:r>
              <a:rPr lang="en-US" sz="2000" dirty="0" err="1">
                <a:solidFill>
                  <a:schemeClr val="bg1"/>
                </a:solidFill>
              </a:rPr>
              <a:t>ic</a:t>
            </a:r>
            <a:r>
              <a:rPr lang="en-US" sz="2000" dirty="0">
                <a:solidFill>
                  <a:schemeClr val="bg1"/>
                </a:solidFill>
              </a:rPr>
              <a:t> 8.1</a:t>
            </a:r>
            <a:endParaRPr lang="id-ID" sz="2000" dirty="0">
              <a:solidFill>
                <a:schemeClr val="bg1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EC62561-EF7C-4552-A02C-596359D43BAC}"/>
              </a:ext>
            </a:extLst>
          </p:cNvPr>
          <p:cNvSpPr txBox="1"/>
          <p:nvPr/>
        </p:nvSpPr>
        <p:spPr>
          <a:xfrm>
            <a:off x="9703234" y="4240231"/>
            <a:ext cx="11865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= </a:t>
            </a:r>
            <a:r>
              <a:rPr lang="en-US" sz="2000" b="1" dirty="0" err="1">
                <a:solidFill>
                  <a:schemeClr val="bg1"/>
                </a:solidFill>
              </a:rPr>
              <a:t>ic</a:t>
            </a:r>
            <a:r>
              <a:rPr lang="en-US" sz="2000" b="1" dirty="0">
                <a:solidFill>
                  <a:schemeClr val="bg1"/>
                </a:solidFill>
              </a:rPr>
              <a:t> 360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= </a:t>
            </a:r>
            <a:r>
              <a:rPr lang="en-US" sz="2000" b="1" dirty="0" err="1">
                <a:solidFill>
                  <a:schemeClr val="bg1"/>
                </a:solidFill>
              </a:rPr>
              <a:t>ic</a:t>
            </a:r>
            <a:r>
              <a:rPr lang="en-US" sz="2000" b="1" dirty="0">
                <a:solidFill>
                  <a:schemeClr val="bg1"/>
                </a:solidFill>
              </a:rPr>
              <a:t> 113.4</a:t>
            </a:r>
            <a:endParaRPr lang="id-ID" sz="2000" b="1" dirty="0">
              <a:solidFill>
                <a:schemeClr val="bg1"/>
              </a:solidFill>
            </a:endParaRP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3058DE3A-2839-4E33-BC9E-35350BD00BA9}"/>
              </a:ext>
            </a:extLst>
          </p:cNvPr>
          <p:cNvCxnSpPr>
            <a:cxnSpLocks/>
          </p:cNvCxnSpPr>
          <p:nvPr/>
        </p:nvCxnSpPr>
        <p:spPr>
          <a:xfrm>
            <a:off x="7988486" y="5079699"/>
            <a:ext cx="25335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Plus Sign 84">
            <a:extLst>
              <a:ext uri="{FF2B5EF4-FFF2-40B4-BE49-F238E27FC236}">
                <a16:creationId xmlns:a16="http://schemas.microsoft.com/office/drawing/2014/main" id="{7DC7BB95-206D-4576-B96C-AE5BEFD0FCF3}"/>
              </a:ext>
            </a:extLst>
          </p:cNvPr>
          <p:cNvSpPr/>
          <p:nvPr/>
        </p:nvSpPr>
        <p:spPr>
          <a:xfrm>
            <a:off x="10587121" y="4952971"/>
            <a:ext cx="234131" cy="234131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F11C29A-435D-4031-97FD-02021FAB6138}"/>
              </a:ext>
            </a:extLst>
          </p:cNvPr>
          <p:cNvSpPr txBox="1"/>
          <p:nvPr/>
        </p:nvSpPr>
        <p:spPr>
          <a:xfrm>
            <a:off x="8042656" y="5143902"/>
            <a:ext cx="2685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</a:t>
            </a: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473.4</a:t>
            </a:r>
            <a:endParaRPr lang="id-ID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C0111612-0AA9-4FDE-939C-646C640654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58" y="131762"/>
            <a:ext cx="12192000" cy="935044"/>
          </a:xfrm>
          <a:prstGeom prst="rect">
            <a:avLst/>
          </a:prstGeom>
        </p:spPr>
      </p:pic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058DE3A-2839-4E33-BC9E-35350BD00BA9}"/>
              </a:ext>
            </a:extLst>
          </p:cNvPr>
          <p:cNvCxnSpPr>
            <a:cxnSpLocks/>
          </p:cNvCxnSpPr>
          <p:nvPr/>
        </p:nvCxnSpPr>
        <p:spPr>
          <a:xfrm>
            <a:off x="4788773" y="5079699"/>
            <a:ext cx="25335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Plus Sign 84">
            <a:extLst>
              <a:ext uri="{FF2B5EF4-FFF2-40B4-BE49-F238E27FC236}">
                <a16:creationId xmlns:a16="http://schemas.microsoft.com/office/drawing/2014/main" id="{7DC7BB95-206D-4576-B96C-AE5BEFD0FCF3}"/>
              </a:ext>
            </a:extLst>
          </p:cNvPr>
          <p:cNvSpPr/>
          <p:nvPr/>
        </p:nvSpPr>
        <p:spPr>
          <a:xfrm>
            <a:off x="7422244" y="4952971"/>
            <a:ext cx="234131" cy="234131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3058DE3A-2839-4E33-BC9E-35350BD00BA9}"/>
              </a:ext>
            </a:extLst>
          </p:cNvPr>
          <p:cNvCxnSpPr>
            <a:cxnSpLocks/>
          </p:cNvCxnSpPr>
          <p:nvPr/>
        </p:nvCxnSpPr>
        <p:spPr>
          <a:xfrm>
            <a:off x="1601056" y="5070062"/>
            <a:ext cx="25335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Plus Sign 84">
            <a:extLst>
              <a:ext uri="{FF2B5EF4-FFF2-40B4-BE49-F238E27FC236}">
                <a16:creationId xmlns:a16="http://schemas.microsoft.com/office/drawing/2014/main" id="{7DC7BB95-206D-4576-B96C-AE5BEFD0FCF3}"/>
              </a:ext>
            </a:extLst>
          </p:cNvPr>
          <p:cNvSpPr/>
          <p:nvPr/>
        </p:nvSpPr>
        <p:spPr>
          <a:xfrm>
            <a:off x="4225818" y="4943334"/>
            <a:ext cx="234131" cy="234131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80341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CED5A9-BE70-48BF-A04E-BB56B12CF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6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A0695ED-95D8-4180-8987-B29DF8908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314114"/>
      </p:ext>
    </p:extLst>
  </p:cSld>
  <p:clrMapOvr>
    <a:masterClrMapping/>
  </p:clrMapOvr>
  <p:transition spd="slow">
    <p:push dir="u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A7DB43-1828-497F-AF2A-3FC11951D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61697"/>
      </p:ext>
    </p:extLst>
  </p:cSld>
  <p:clrMapOvr>
    <a:masterClrMapping/>
  </p:clrMapOvr>
  <p:transition spd="slow">
    <p:push dir="u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38B589-7FF7-47C9-8F09-4CFC0A6FAC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456367"/>
      </p:ext>
    </p:extLst>
  </p:cSld>
  <p:clrMapOvr>
    <a:masterClrMapping/>
  </p:clrMapOvr>
  <p:transition spd="slow">
    <p:push dir="u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A970CA-DCFF-4F50-89F2-6ECEF23BDBE0}"/>
              </a:ext>
            </a:extLst>
          </p:cNvPr>
          <p:cNvCxnSpPr>
            <a:cxnSpLocks/>
          </p:cNvCxnSpPr>
          <p:nvPr/>
        </p:nvCxnSpPr>
        <p:spPr>
          <a:xfrm flipV="1">
            <a:off x="2771627" y="4712678"/>
            <a:ext cx="588182" cy="46670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BAFE6D9-D89B-4096-BDAF-AB7367F4DE31}"/>
              </a:ext>
            </a:extLst>
          </p:cNvPr>
          <p:cNvSpPr txBox="1"/>
          <p:nvPr/>
        </p:nvSpPr>
        <p:spPr>
          <a:xfrm>
            <a:off x="2196614" y="359865"/>
            <a:ext cx="78459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BONUS PASS UP SPONSOR</a:t>
            </a:r>
            <a:endParaRPr lang="id-ID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gold.png">
            <a:extLst>
              <a:ext uri="{FF2B5EF4-FFF2-40B4-BE49-F238E27FC236}">
                <a16:creationId xmlns:a16="http://schemas.microsoft.com/office/drawing/2014/main" id="{BE54B1C0-9BFD-4D9F-B5FF-98F6229729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877" y="2532185"/>
            <a:ext cx="1466006" cy="14660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698B3E-1CC2-4C1B-B3CF-2AF432E5CF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55" y="1318424"/>
            <a:ext cx="1490016" cy="14900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EB65794-1405-4D01-B531-D904816D9235}"/>
              </a:ext>
            </a:extLst>
          </p:cNvPr>
          <p:cNvSpPr txBox="1"/>
          <p:nvPr/>
        </p:nvSpPr>
        <p:spPr>
          <a:xfrm>
            <a:off x="5590562" y="3862582"/>
            <a:ext cx="1226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GOLD</a:t>
            </a:r>
            <a:endParaRPr lang="id-ID" sz="2400" b="1" spc="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D250EC-ADAF-4617-AE24-CA4CD6281D10}"/>
              </a:ext>
            </a:extLst>
          </p:cNvPr>
          <p:cNvSpPr txBox="1"/>
          <p:nvPr/>
        </p:nvSpPr>
        <p:spPr>
          <a:xfrm>
            <a:off x="7241650" y="2679905"/>
            <a:ext cx="2059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PLATINUM</a:t>
            </a:r>
            <a:endParaRPr lang="id-ID" sz="2400" b="1" spc="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0CADDFD-D833-4DC6-B715-96618452B3B9}"/>
              </a:ext>
            </a:extLst>
          </p:cNvPr>
          <p:cNvCxnSpPr>
            <a:cxnSpLocks/>
          </p:cNvCxnSpPr>
          <p:nvPr/>
        </p:nvCxnSpPr>
        <p:spPr>
          <a:xfrm flipV="1">
            <a:off x="4720986" y="3531490"/>
            <a:ext cx="588182" cy="46670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9E6AE95-E800-4D6F-9220-2434744341A4}"/>
              </a:ext>
            </a:extLst>
          </p:cNvPr>
          <p:cNvCxnSpPr>
            <a:cxnSpLocks/>
          </p:cNvCxnSpPr>
          <p:nvPr/>
        </p:nvCxnSpPr>
        <p:spPr>
          <a:xfrm flipV="1">
            <a:off x="6635883" y="2341739"/>
            <a:ext cx="588182" cy="46670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E32BFC3-9E52-4131-9483-37CF73FA863C}"/>
              </a:ext>
            </a:extLst>
          </p:cNvPr>
          <p:cNvSpPr txBox="1"/>
          <p:nvPr/>
        </p:nvSpPr>
        <p:spPr>
          <a:xfrm>
            <a:off x="8510954" y="3582528"/>
            <a:ext cx="30211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Perusahaan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berkomitmen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mengeluarkan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endParaRPr>
          </a:p>
          <a:p>
            <a:pPr algn="r"/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seluruh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Bonus Sponsoring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ke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member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dengan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sistem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Pass Up</a:t>
            </a:r>
          </a:p>
          <a:p>
            <a:pPr algn="r"/>
            <a:endParaRPr lang="id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5FA9F295-94B1-41B9-916C-0BB354AE0EC4}"/>
              </a:ext>
            </a:extLst>
          </p:cNvPr>
          <p:cNvCxnSpPr>
            <a:cxnSpLocks/>
          </p:cNvCxnSpPr>
          <p:nvPr/>
        </p:nvCxnSpPr>
        <p:spPr>
          <a:xfrm rot="16200000" flipH="1">
            <a:off x="8694832" y="1654618"/>
            <a:ext cx="1931290" cy="1822454"/>
          </a:xfrm>
          <a:prstGeom prst="bentConnector3">
            <a:avLst>
              <a:gd name="adj1" fmla="val 832"/>
            </a:avLst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51B93EFB-C080-4927-9FAB-12D71CBAC466}"/>
              </a:ext>
            </a:extLst>
          </p:cNvPr>
          <p:cNvGrpSpPr/>
          <p:nvPr/>
        </p:nvGrpSpPr>
        <p:grpSpPr>
          <a:xfrm>
            <a:off x="912358" y="3605607"/>
            <a:ext cx="2339102" cy="2975078"/>
            <a:chOff x="912358" y="3605607"/>
            <a:chExt cx="2339102" cy="29750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CD98AA7-6845-4508-9571-ED0576CD6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063" y="4859837"/>
              <a:ext cx="1490016" cy="149001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4F60ADA-5BC0-4956-9BE1-A5C49113753A}"/>
                </a:ext>
              </a:extLst>
            </p:cNvPr>
            <p:cNvSpPr txBox="1"/>
            <p:nvPr/>
          </p:nvSpPr>
          <p:spPr>
            <a:xfrm>
              <a:off x="1044175" y="6119020"/>
              <a:ext cx="20597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spc="3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PLATINUM</a:t>
              </a:r>
              <a:endParaRPr lang="id-ID" sz="2400" b="1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Arrow: Down 30">
              <a:extLst>
                <a:ext uri="{FF2B5EF4-FFF2-40B4-BE49-F238E27FC236}">
                  <a16:creationId xmlns:a16="http://schemas.microsoft.com/office/drawing/2014/main" id="{3F635356-D72D-49B8-8E36-BFA32C354E20}"/>
                </a:ext>
              </a:extLst>
            </p:cNvPr>
            <p:cNvSpPr/>
            <p:nvPr/>
          </p:nvSpPr>
          <p:spPr>
            <a:xfrm>
              <a:off x="1562729" y="4185138"/>
              <a:ext cx="727019" cy="725884"/>
            </a:xfrm>
            <a:prstGeom prst="down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937165-1A35-4A58-B5E2-DDCDC2FAB62F}"/>
                </a:ext>
              </a:extLst>
            </p:cNvPr>
            <p:cNvSpPr txBox="1"/>
            <p:nvPr/>
          </p:nvSpPr>
          <p:spPr>
            <a:xfrm>
              <a:off x="912358" y="3605607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 MEMBER</a:t>
              </a:r>
              <a:endParaRPr lang="id-ID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E746517-2BC6-4773-84B2-6B96E17F5D76}"/>
              </a:ext>
            </a:extLst>
          </p:cNvPr>
          <p:cNvGrpSpPr/>
          <p:nvPr/>
        </p:nvGrpSpPr>
        <p:grpSpPr>
          <a:xfrm>
            <a:off x="3276261" y="2701600"/>
            <a:ext cx="1725378" cy="2619902"/>
            <a:chOff x="3276261" y="2701600"/>
            <a:chExt cx="1725378" cy="2619902"/>
          </a:xfrm>
        </p:grpSpPr>
        <p:pic>
          <p:nvPicPr>
            <p:cNvPr id="5" name="Picture 4" descr="silver.png">
              <a:extLst>
                <a:ext uri="{FF2B5EF4-FFF2-40B4-BE49-F238E27FC236}">
                  <a16:creationId xmlns:a16="http://schemas.microsoft.com/office/drawing/2014/main" id="{75AB8ACC-BE4E-4D1D-8E88-FB935C046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6261" y="3641241"/>
              <a:ext cx="1464781" cy="146478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09CCFBA-A825-415E-AE4F-E05E3EBBE15A}"/>
                </a:ext>
              </a:extLst>
            </p:cNvPr>
            <p:cNvSpPr txBox="1"/>
            <p:nvPr/>
          </p:nvSpPr>
          <p:spPr>
            <a:xfrm>
              <a:off x="3498086" y="4859837"/>
              <a:ext cx="15035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spc="3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SILVER</a:t>
              </a:r>
              <a:endParaRPr lang="id-ID" sz="2400" b="1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Arrow: Down 32">
              <a:extLst>
                <a:ext uri="{FF2B5EF4-FFF2-40B4-BE49-F238E27FC236}">
                  <a16:creationId xmlns:a16="http://schemas.microsoft.com/office/drawing/2014/main" id="{C8A6FE30-B7E4-4C25-967C-6DCB890A1745}"/>
                </a:ext>
              </a:extLst>
            </p:cNvPr>
            <p:cNvSpPr/>
            <p:nvPr/>
          </p:nvSpPr>
          <p:spPr>
            <a:xfrm>
              <a:off x="3592538" y="3202676"/>
              <a:ext cx="564305" cy="563424"/>
            </a:xfrm>
            <a:prstGeom prst="down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E64CC8E-D18D-4434-BE02-B34A6586B60E}"/>
                </a:ext>
              </a:extLst>
            </p:cNvPr>
            <p:cNvSpPr txBox="1"/>
            <p:nvPr/>
          </p:nvSpPr>
          <p:spPr>
            <a:xfrm>
              <a:off x="3347561" y="2701600"/>
              <a:ext cx="10759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ANDA</a:t>
              </a:r>
              <a:endParaRPr lang="id-ID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27A5C85-961B-4F15-96B3-2C9BFDDCC41C}"/>
              </a:ext>
            </a:extLst>
          </p:cNvPr>
          <p:cNvGrpSpPr/>
          <p:nvPr/>
        </p:nvGrpSpPr>
        <p:grpSpPr>
          <a:xfrm>
            <a:off x="5309168" y="2467622"/>
            <a:ext cx="1620806" cy="1466006"/>
            <a:chOff x="5309168" y="2467622"/>
            <a:chExt cx="1620806" cy="1466006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A494E52-6AA2-4C4E-AA04-3CC7DA83C2DB}"/>
                </a:ext>
              </a:extLst>
            </p:cNvPr>
            <p:cNvCxnSpPr/>
            <p:nvPr/>
          </p:nvCxnSpPr>
          <p:spPr>
            <a:xfrm>
              <a:off x="5309168" y="2679905"/>
              <a:ext cx="1620806" cy="1063277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AAB1508-E900-431C-802B-808BD0C167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36874" y="2467622"/>
              <a:ext cx="740995" cy="146600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A906A05-748D-43D2-9515-7BAED6537246}"/>
              </a:ext>
            </a:extLst>
          </p:cNvPr>
          <p:cNvGrpSpPr/>
          <p:nvPr/>
        </p:nvGrpSpPr>
        <p:grpSpPr>
          <a:xfrm>
            <a:off x="2968563" y="5321502"/>
            <a:ext cx="1281300" cy="1028351"/>
            <a:chOff x="2968563" y="5321502"/>
            <a:chExt cx="1281300" cy="1028351"/>
          </a:xfrm>
        </p:grpSpPr>
        <p:cxnSp>
          <p:nvCxnSpPr>
            <p:cNvPr id="45" name="Connector: Curved 44">
              <a:extLst>
                <a:ext uri="{FF2B5EF4-FFF2-40B4-BE49-F238E27FC236}">
                  <a16:creationId xmlns:a16="http://schemas.microsoft.com/office/drawing/2014/main" id="{D007DB1E-2BAB-448F-AA8F-42BCC34C0996}"/>
                </a:ext>
              </a:extLst>
            </p:cNvPr>
            <p:cNvCxnSpPr>
              <a:cxnSpLocks/>
              <a:stCxn id="13" idx="3"/>
              <a:endCxn id="14" idx="2"/>
            </p:cNvCxnSpPr>
            <p:nvPr/>
          </p:nvCxnSpPr>
          <p:spPr>
            <a:xfrm flipV="1">
              <a:off x="3103970" y="5321502"/>
              <a:ext cx="1145893" cy="1028351"/>
            </a:xfrm>
            <a:prstGeom prst="curvedConnector2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A8C3EAC-98A6-461A-97CB-B83787BE32A9}"/>
                </a:ext>
              </a:extLst>
            </p:cNvPr>
            <p:cNvSpPr txBox="1"/>
            <p:nvPr/>
          </p:nvSpPr>
          <p:spPr>
            <a:xfrm>
              <a:off x="2968563" y="5604844"/>
              <a:ext cx="9589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schemeClr val="bg1"/>
                  </a:solidFill>
                </a:rPr>
                <a:t>iC</a:t>
              </a:r>
              <a:r>
                <a:rPr lang="en-US" sz="2400" b="1" dirty="0">
                  <a:solidFill>
                    <a:schemeClr val="bg1"/>
                  </a:solidFill>
                </a:rPr>
                <a:t> 100</a:t>
              </a:r>
              <a:endParaRPr lang="id-ID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FDE0967-E252-483D-A9B9-20DF0F16D794}"/>
              </a:ext>
            </a:extLst>
          </p:cNvPr>
          <p:cNvGrpSpPr/>
          <p:nvPr/>
        </p:nvGrpSpPr>
        <p:grpSpPr>
          <a:xfrm>
            <a:off x="4173933" y="4438840"/>
            <a:ext cx="2049368" cy="1680180"/>
            <a:chOff x="4173933" y="4438840"/>
            <a:chExt cx="2049368" cy="1680180"/>
          </a:xfrm>
        </p:grpSpPr>
        <p:cxnSp>
          <p:nvCxnSpPr>
            <p:cNvPr id="62" name="Connector: Elbow 61">
              <a:extLst>
                <a:ext uri="{FF2B5EF4-FFF2-40B4-BE49-F238E27FC236}">
                  <a16:creationId xmlns:a16="http://schemas.microsoft.com/office/drawing/2014/main" id="{470E5959-6AB6-486E-A006-368D5CEF23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73933" y="4438840"/>
              <a:ext cx="2049368" cy="1680180"/>
            </a:xfrm>
            <a:prstGeom prst="bentConnector3">
              <a:avLst>
                <a:gd name="adj1" fmla="val 99767"/>
              </a:avLst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A207E3F-19F2-4C56-A9F6-30C11AD856AC}"/>
                </a:ext>
              </a:extLst>
            </p:cNvPr>
            <p:cNvSpPr txBox="1"/>
            <p:nvPr/>
          </p:nvSpPr>
          <p:spPr>
            <a:xfrm>
              <a:off x="4717027" y="5588425"/>
              <a:ext cx="9589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schemeClr val="bg1"/>
                  </a:solidFill>
                </a:rPr>
                <a:t>iC</a:t>
              </a:r>
              <a:r>
                <a:rPr lang="en-US" sz="2400" b="1" dirty="0">
                  <a:solidFill>
                    <a:schemeClr val="bg1"/>
                  </a:solidFill>
                </a:rPr>
                <a:t> 100</a:t>
              </a:r>
              <a:endParaRPr lang="id-ID" sz="24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D27CA1E1-F3E1-4CA5-8CD9-C0FB74156178}"/>
              </a:ext>
            </a:extLst>
          </p:cNvPr>
          <p:cNvCxnSpPr>
            <a:cxnSpLocks/>
          </p:cNvCxnSpPr>
          <p:nvPr/>
        </p:nvCxnSpPr>
        <p:spPr>
          <a:xfrm flipV="1">
            <a:off x="3302088" y="3393141"/>
            <a:ext cx="5156111" cy="3024232"/>
          </a:xfrm>
          <a:prstGeom prst="bentConnector3">
            <a:avLst>
              <a:gd name="adj1" fmla="val 100133"/>
            </a:avLst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BC9DA42D-F787-4733-A216-4273F19D104B}"/>
              </a:ext>
            </a:extLst>
          </p:cNvPr>
          <p:cNvSpPr txBox="1"/>
          <p:nvPr/>
        </p:nvSpPr>
        <p:spPr>
          <a:xfrm>
            <a:off x="7037043" y="5818007"/>
            <a:ext cx="958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200</a:t>
            </a:r>
            <a:endParaRPr lang="id-ID" sz="2400" b="1" dirty="0">
              <a:solidFill>
                <a:schemeClr val="bg1"/>
              </a:solidFill>
            </a:endParaRPr>
          </a:p>
        </p:txBody>
      </p:sp>
      <p:cxnSp>
        <p:nvCxnSpPr>
          <p:cNvPr id="35" name="Connector: Elbow 64">
            <a:extLst>
              <a:ext uri="{FF2B5EF4-FFF2-40B4-BE49-F238E27FC236}">
                <a16:creationId xmlns:a16="http://schemas.microsoft.com/office/drawing/2014/main" id="{D27CA1E1-F3E1-4CA5-8CD9-C0FB74156178}"/>
              </a:ext>
            </a:extLst>
          </p:cNvPr>
          <p:cNvCxnSpPr>
            <a:cxnSpLocks/>
          </p:cNvCxnSpPr>
          <p:nvPr/>
        </p:nvCxnSpPr>
        <p:spPr>
          <a:xfrm flipV="1">
            <a:off x="3179407" y="3287700"/>
            <a:ext cx="5156111" cy="3024232"/>
          </a:xfrm>
          <a:prstGeom prst="bentConnector3">
            <a:avLst>
              <a:gd name="adj1" fmla="val 100133"/>
            </a:avLst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FA207E3F-19F2-4C56-A9F6-30C11AD856AC}"/>
              </a:ext>
            </a:extLst>
          </p:cNvPr>
          <p:cNvSpPr txBox="1"/>
          <p:nvPr/>
        </p:nvSpPr>
        <p:spPr>
          <a:xfrm>
            <a:off x="7286289" y="5741006"/>
            <a:ext cx="958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iC</a:t>
            </a:r>
            <a:r>
              <a:rPr lang="en-US" sz="2400" b="1" dirty="0">
                <a:solidFill>
                  <a:schemeClr val="bg1"/>
                </a:solidFill>
              </a:rPr>
              <a:t> 100</a:t>
            </a:r>
            <a:endParaRPr lang="id-ID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09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36" grpId="0"/>
      <p:bldP spid="36" grpId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977438-4021-4491-9A5C-DE8DF0AC0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16893"/>
      </p:ext>
    </p:extLst>
  </p:cSld>
  <p:clrMapOvr>
    <a:masterClrMapping/>
  </p:clrMapOvr>
  <p:transition spd="slow">
    <p:push dir="u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U1934866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74"/>
          <a:stretch/>
        </p:blipFill>
        <p:spPr>
          <a:xfrm>
            <a:off x="6618820" y="0"/>
            <a:ext cx="5573180" cy="68688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1558" y="1782805"/>
            <a:ext cx="4896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/>
                <a:cs typeface="Arial"/>
              </a:rPr>
              <a:t>DAPATKAN PENGHASILAN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2222400"/>
            <a:ext cx="65821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237927"/>
                </a:solidFill>
                <a:latin typeface="Arial"/>
                <a:cs typeface="Arial"/>
              </a:rPr>
              <a:t>Rp</a:t>
            </a:r>
            <a:r>
              <a:rPr lang="en-US" sz="4400" b="1" dirty="0">
                <a:solidFill>
                  <a:srgbClr val="237927"/>
                </a:solidFill>
                <a:latin typeface="Arial"/>
                <a:cs typeface="Arial"/>
              </a:rPr>
              <a:t>. 120 JUTA/BULAN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558" y="3480134"/>
            <a:ext cx="489695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8 BULAN DARI SEKARANG</a:t>
            </a:r>
          </a:p>
          <a:p>
            <a:pPr algn="ctr"/>
            <a:r>
              <a:rPr lang="en-US" sz="4000" b="1" dirty="0">
                <a:latin typeface="Arial"/>
                <a:cs typeface="Arial"/>
              </a:rPr>
              <a:t>CUKUP BEKERJA</a:t>
            </a:r>
          </a:p>
          <a:p>
            <a:pPr algn="ctr"/>
            <a:r>
              <a:rPr lang="en-US" sz="4000" b="1" dirty="0">
                <a:latin typeface="Arial"/>
                <a:cs typeface="Arial"/>
              </a:rPr>
              <a:t>DI RUMAH ANDA !</a:t>
            </a:r>
          </a:p>
        </p:txBody>
      </p:sp>
    </p:spTree>
    <p:extLst>
      <p:ext uri="{BB962C8B-B14F-4D97-AF65-F5344CB8AC3E}">
        <p14:creationId xmlns:p14="http://schemas.microsoft.com/office/powerpoint/2010/main" val="3220082897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1193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TextBox 3"/>
          <p:cNvSpPr txBox="1"/>
          <p:nvPr/>
        </p:nvSpPr>
        <p:spPr>
          <a:xfrm>
            <a:off x="2535505" y="136581"/>
            <a:ext cx="73677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spc="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POWER OF TWO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2110" y="1740218"/>
            <a:ext cx="1879040" cy="4431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BULAN 1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BULAN 2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BULAN 3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BULAN 4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BULAN 5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BULAN 6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BULAN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53224" y="1770198"/>
            <a:ext cx="2169184" cy="42954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1 ORANG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3 ORANG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6 ORANG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12 ORANG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24 ORANG</a:t>
            </a:r>
            <a:b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48 ORANG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96 ORANG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533578" y="1827686"/>
            <a:ext cx="2169184" cy="42954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1 ORANG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3 ORANG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6 ORANG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12 ORANG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24 ORANG</a:t>
            </a:r>
            <a:b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48 ORANG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 spc="400" dirty="0">
                <a:latin typeface="Arial" panose="020B0604020202020204" pitchFamily="34" charset="0"/>
                <a:cs typeface="Arial" panose="020B0604020202020204" pitchFamily="34" charset="0"/>
              </a:rPr>
              <a:t>96 ORANG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0" y="1193800"/>
            <a:ext cx="121920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4684" y="1168561"/>
            <a:ext cx="16321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pc="400" dirty="0">
                <a:solidFill>
                  <a:schemeClr val="bg1"/>
                </a:solidFill>
                <a:latin typeface="Calibri" panose="020F0502020204030204" pitchFamily="34" charset="0"/>
              </a:rPr>
              <a:t>BULAN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76605" y="1157997"/>
            <a:ext cx="18403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pc="400" dirty="0">
                <a:solidFill>
                  <a:schemeClr val="bg1"/>
                </a:solidFill>
                <a:latin typeface="Calibri" panose="020F0502020204030204" pitchFamily="34" charset="0"/>
              </a:rPr>
              <a:t>TEAM 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33578" y="1193801"/>
            <a:ext cx="18227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pc="400" dirty="0">
                <a:solidFill>
                  <a:schemeClr val="bg1"/>
                </a:solidFill>
                <a:latin typeface="Calibri" panose="020F0502020204030204" pitchFamily="34" charset="0"/>
              </a:rPr>
              <a:t>TEAM 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1" y="6093725"/>
            <a:ext cx="2282997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33" b="1" spc="400" dirty="0">
                <a:solidFill>
                  <a:schemeClr val="accent1"/>
                </a:solidFill>
                <a:latin typeface="Calibri" panose="020F0502020204030204" pitchFamily="34" charset="0"/>
              </a:rPr>
              <a:t>BULAN 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29417" y="6062636"/>
            <a:ext cx="298511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33" b="1" spc="400" dirty="0">
                <a:solidFill>
                  <a:schemeClr val="accent1"/>
                </a:solidFill>
                <a:latin typeface="Calibri" panose="020F0502020204030204" pitchFamily="34" charset="0"/>
              </a:rPr>
              <a:t>192 ORANG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5055" y="6096197"/>
            <a:ext cx="298511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33" b="1" spc="400" dirty="0">
                <a:solidFill>
                  <a:schemeClr val="accent1"/>
                </a:solidFill>
                <a:latin typeface="Calibri" panose="020F0502020204030204" pitchFamily="34" charset="0"/>
              </a:rPr>
              <a:t>192 ORANG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75320" y="1092200"/>
            <a:ext cx="0" cy="5765960"/>
          </a:xfrm>
          <a:prstGeom prst="line">
            <a:avLst/>
          </a:prstGeom>
          <a:ln w="22225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21600" y="1157996"/>
            <a:ext cx="0" cy="5765960"/>
          </a:xfrm>
          <a:prstGeom prst="line">
            <a:avLst/>
          </a:prstGeom>
          <a:ln w="22225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0" y="2413000"/>
            <a:ext cx="12192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0" y="3022600"/>
            <a:ext cx="12192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0" y="3632200"/>
            <a:ext cx="12192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0" y="4241800"/>
            <a:ext cx="12192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0" y="4851400"/>
            <a:ext cx="12192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0" y="5461000"/>
            <a:ext cx="12192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0" y="6070600"/>
            <a:ext cx="12192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0521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4B0A99-589E-484F-BF70-74A4C50B69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9034" name="Title 1"/>
          <p:cNvSpPr>
            <a:spLocks noGrp="1"/>
          </p:cNvSpPr>
          <p:nvPr>
            <p:ph type="title"/>
          </p:nvPr>
        </p:nvSpPr>
        <p:spPr bwMode="auto">
          <a:xfrm>
            <a:off x="812801" y="1092200"/>
            <a:ext cx="10619401" cy="914400"/>
          </a:xfrm>
          <a:noFill/>
        </p:spPr>
        <p:txBody>
          <a:bodyPr vert="horz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sv-SE" altLang="en-US" sz="3733" dirty="0" err="1">
                <a:solidFill>
                  <a:srgbClr val="262626"/>
                </a:solidFill>
                <a:latin typeface="Arial"/>
                <a:cs typeface="Arial"/>
              </a:rPr>
              <a:t>Apabila</a:t>
            </a:r>
            <a:r>
              <a:rPr lang="sv-SE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sv-SE" altLang="en-US" sz="3733" dirty="0" err="1">
                <a:solidFill>
                  <a:srgbClr val="262626"/>
                </a:solidFill>
                <a:latin typeface="Arial"/>
                <a:cs typeface="Arial"/>
              </a:rPr>
              <a:t>hanya</a:t>
            </a:r>
            <a:r>
              <a:rPr lang="sv-SE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sv-SE" altLang="en-US" sz="3733" dirty="0">
                <a:solidFill>
                  <a:srgbClr val="007D6B"/>
                </a:solidFill>
                <a:latin typeface="Arial"/>
                <a:cs typeface="Arial"/>
              </a:rPr>
              <a:t>1% dari team </a:t>
            </a:r>
            <a:r>
              <a:rPr lang="sv-SE" altLang="en-US" sz="3733" dirty="0">
                <a:solidFill>
                  <a:srgbClr val="262626"/>
                </a:solidFill>
                <a:latin typeface="Arial"/>
                <a:cs typeface="Arial"/>
              </a:rPr>
              <a:t>Anda</a:t>
            </a:r>
            <a:br>
              <a:rPr lang="sv-SE" altLang="en-US" sz="3733" dirty="0">
                <a:solidFill>
                  <a:srgbClr val="262626"/>
                </a:solidFill>
                <a:latin typeface="Arial"/>
                <a:cs typeface="Arial"/>
              </a:rPr>
            </a:br>
            <a:r>
              <a:rPr lang="sv-SE" altLang="en-US" sz="3733" dirty="0">
                <a:solidFill>
                  <a:srgbClr val="262626"/>
                </a:solidFill>
                <a:latin typeface="Arial"/>
                <a:cs typeface="Arial"/>
              </a:rPr>
              <a:t>yang </a:t>
            </a:r>
            <a:r>
              <a:rPr lang="sv-SE" altLang="en-US" sz="3733" dirty="0" err="1">
                <a:solidFill>
                  <a:srgbClr val="262626"/>
                </a:solidFill>
                <a:latin typeface="Arial"/>
                <a:cs typeface="Arial"/>
              </a:rPr>
              <a:t>menghasilkan</a:t>
            </a:r>
            <a:r>
              <a:rPr lang="sv-SE" altLang="en-US" sz="3733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sv-SE" altLang="en-US" sz="3733" i="1" dirty="0" err="1">
                <a:solidFill>
                  <a:srgbClr val="262626"/>
                </a:solidFill>
                <a:latin typeface="Arial"/>
                <a:cs typeface="Arial"/>
              </a:rPr>
              <a:t>sales</a:t>
            </a:r>
            <a:r>
              <a:rPr lang="sv-SE" altLang="en-US" sz="3733" i="1" dirty="0">
                <a:solidFill>
                  <a:srgbClr val="262626"/>
                </a:solidFill>
                <a:latin typeface="Arial"/>
                <a:cs typeface="Arial"/>
              </a:rPr>
              <a:t>,</a:t>
            </a:r>
            <a:r>
              <a:rPr lang="sv-SE" altLang="en-US" sz="3733" dirty="0">
                <a:solidFill>
                  <a:srgbClr val="262626"/>
                </a:solidFill>
                <a:latin typeface="Arial"/>
                <a:cs typeface="Arial"/>
              </a:rPr>
              <a:t> maka:</a:t>
            </a:r>
            <a:endParaRPr lang="en-US" altLang="en-US" sz="3733" dirty="0">
              <a:solidFill>
                <a:srgbClr val="262626"/>
              </a:solidFill>
              <a:latin typeface="Arial"/>
              <a:cs typeface="Arial"/>
            </a:endParaRPr>
          </a:p>
        </p:txBody>
      </p:sp>
      <p:grpSp>
        <p:nvGrpSpPr>
          <p:cNvPr id="302" name="Group 68"/>
          <p:cNvGrpSpPr/>
          <p:nvPr/>
        </p:nvGrpSpPr>
        <p:grpSpPr bwMode="auto">
          <a:xfrm>
            <a:off x="759800" y="2682293"/>
            <a:ext cx="3202601" cy="3202601"/>
            <a:chOff x="1439862" y="1893094"/>
            <a:chExt cx="879476" cy="879476"/>
          </a:xfrm>
        </p:grpSpPr>
        <p:sp>
          <p:nvSpPr>
            <p:cNvPr id="1049036" name="Freeform 30"/>
            <p:cNvSpPr/>
            <p:nvPr/>
          </p:nvSpPr>
          <p:spPr bwMode="auto">
            <a:xfrm>
              <a:off x="1873982" y="2325808"/>
              <a:ext cx="11237" cy="14047"/>
            </a:xfrm>
            <a:custGeom>
              <a:avLst/>
              <a:gdLst>
                <a:gd name="T0" fmla="*/ 15151971 w 5"/>
                <a:gd name="T1" fmla="*/ 0 h 6"/>
                <a:gd name="T2" fmla="*/ 0 w 5"/>
                <a:gd name="T3" fmla="*/ 32886368 h 6"/>
                <a:gd name="T4" fmla="*/ 20204126 w 5"/>
                <a:gd name="T5" fmla="*/ 32886368 h 6"/>
                <a:gd name="T6" fmla="*/ 25254034 w 5"/>
                <a:gd name="T7" fmla="*/ 0 h 6"/>
                <a:gd name="T8" fmla="*/ 15151971 w 5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0" y="2"/>
                    <a:pt x="0" y="3"/>
                    <a:pt x="0" y="6"/>
                  </a:cubicBezTo>
                  <a:cubicBezTo>
                    <a:pt x="2" y="6"/>
                    <a:pt x="4" y="6"/>
                    <a:pt x="4" y="6"/>
                  </a:cubicBezTo>
                  <a:cubicBezTo>
                    <a:pt x="4" y="3"/>
                    <a:pt x="5" y="2"/>
                    <a:pt x="5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70C4E5"/>
            </a:solidFill>
            <a:ln>
              <a:noFill/>
            </a:ln>
          </p:spPr>
          <p:txBody>
            <a:bodyPr/>
            <a:lstStyle/>
            <a:p>
              <a:endParaRPr lang="en-US" sz="2400">
                <a:latin typeface="Arial"/>
                <a:cs typeface="Arial"/>
              </a:endParaRPr>
            </a:p>
          </p:txBody>
        </p:sp>
        <p:sp>
          <p:nvSpPr>
            <p:cNvPr id="1049037" name="Block Arc 70"/>
            <p:cNvSpPr/>
            <p:nvPr/>
          </p:nvSpPr>
          <p:spPr>
            <a:xfrm rot="16200000" flipH="1">
              <a:off x="1439862" y="1893094"/>
              <a:ext cx="879476" cy="879476"/>
            </a:xfrm>
            <a:prstGeom prst="blockArc">
              <a:avLst>
                <a:gd name="adj1" fmla="val 16822887"/>
                <a:gd name="adj2" fmla="val 10822413"/>
                <a:gd name="adj3" fmla="val 1442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67"/>
              <a:endParaRPr lang="en-US" sz="24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049038" name="Oval 71"/>
            <p:cNvSpPr/>
            <p:nvPr/>
          </p:nvSpPr>
          <p:spPr>
            <a:xfrm>
              <a:off x="1507058" y="1960290"/>
              <a:ext cx="745084" cy="745084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67"/>
              <a:r>
                <a:rPr lang="pl-PL" sz="2933" dirty="0">
                  <a:solidFill>
                    <a:schemeClr val="accent1"/>
                  </a:solidFill>
                  <a:latin typeface="Arial"/>
                  <a:cs typeface="Arial"/>
                </a:rPr>
                <a:t>1% x </a:t>
              </a:r>
              <a:r>
                <a:rPr lang="pl-PL" sz="2933" b="1" dirty="0">
                  <a:solidFill>
                    <a:schemeClr val="accent1"/>
                  </a:solidFill>
                  <a:latin typeface="Arial"/>
                  <a:cs typeface="Arial"/>
                </a:rPr>
                <a:t>192 orang</a:t>
              </a:r>
              <a:endParaRPr lang="en-US" sz="2933" b="1" dirty="0">
                <a:solidFill>
                  <a:schemeClr val="accent1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303" name="Group 72"/>
          <p:cNvGrpSpPr/>
          <p:nvPr/>
        </p:nvGrpSpPr>
        <p:grpSpPr bwMode="auto">
          <a:xfrm>
            <a:off x="4144137" y="2596599"/>
            <a:ext cx="3471461" cy="3471461"/>
            <a:chOff x="1439862" y="1893094"/>
            <a:chExt cx="879476" cy="879476"/>
          </a:xfrm>
        </p:grpSpPr>
        <p:sp>
          <p:nvSpPr>
            <p:cNvPr id="1049039" name="Freeform 30"/>
            <p:cNvSpPr/>
            <p:nvPr/>
          </p:nvSpPr>
          <p:spPr bwMode="auto">
            <a:xfrm>
              <a:off x="1873982" y="2325808"/>
              <a:ext cx="11237" cy="14047"/>
            </a:xfrm>
            <a:custGeom>
              <a:avLst/>
              <a:gdLst>
                <a:gd name="T0" fmla="*/ 15151971 w 5"/>
                <a:gd name="T1" fmla="*/ 0 h 6"/>
                <a:gd name="T2" fmla="*/ 0 w 5"/>
                <a:gd name="T3" fmla="*/ 32886368 h 6"/>
                <a:gd name="T4" fmla="*/ 20204126 w 5"/>
                <a:gd name="T5" fmla="*/ 32886368 h 6"/>
                <a:gd name="T6" fmla="*/ 25254034 w 5"/>
                <a:gd name="T7" fmla="*/ 0 h 6"/>
                <a:gd name="T8" fmla="*/ 15151971 w 5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0" y="2"/>
                    <a:pt x="0" y="3"/>
                    <a:pt x="0" y="6"/>
                  </a:cubicBezTo>
                  <a:cubicBezTo>
                    <a:pt x="2" y="6"/>
                    <a:pt x="4" y="6"/>
                    <a:pt x="4" y="6"/>
                  </a:cubicBezTo>
                  <a:cubicBezTo>
                    <a:pt x="4" y="3"/>
                    <a:pt x="5" y="2"/>
                    <a:pt x="5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70C4E5"/>
            </a:solidFill>
            <a:ln>
              <a:noFill/>
            </a:ln>
          </p:spPr>
          <p:txBody>
            <a:bodyPr/>
            <a:lstStyle/>
            <a:p>
              <a:endParaRPr lang="en-US" sz="2400">
                <a:latin typeface="Arial"/>
                <a:cs typeface="Arial"/>
              </a:endParaRPr>
            </a:p>
          </p:txBody>
        </p:sp>
        <p:sp>
          <p:nvSpPr>
            <p:cNvPr id="1049040" name="Block Arc 74"/>
            <p:cNvSpPr/>
            <p:nvPr/>
          </p:nvSpPr>
          <p:spPr>
            <a:xfrm rot="16200000" flipH="1">
              <a:off x="1439862" y="1893094"/>
              <a:ext cx="879476" cy="879476"/>
            </a:xfrm>
            <a:prstGeom prst="blockArc">
              <a:avLst>
                <a:gd name="adj1" fmla="val 21442811"/>
                <a:gd name="adj2" fmla="val 10822413"/>
                <a:gd name="adj3" fmla="val 1442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67"/>
              <a:endParaRPr lang="en-US" sz="24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049041" name="Oval 75"/>
            <p:cNvSpPr/>
            <p:nvPr/>
          </p:nvSpPr>
          <p:spPr>
            <a:xfrm>
              <a:off x="1507058" y="1960290"/>
              <a:ext cx="745084" cy="745084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67"/>
              <a:r>
                <a:rPr lang="it-IT" sz="3200" b="1" dirty="0">
                  <a:solidFill>
                    <a:schemeClr val="accent2"/>
                  </a:solidFill>
                  <a:latin typeface="Arial"/>
                  <a:cs typeface="Arial"/>
                </a:rPr>
                <a:t>2 </a:t>
              </a:r>
              <a:r>
                <a:rPr lang="it-IT" sz="3200" b="1" dirty="0" err="1">
                  <a:solidFill>
                    <a:schemeClr val="accent2"/>
                  </a:solidFill>
                  <a:latin typeface="Arial"/>
                  <a:cs typeface="Arial"/>
                </a:rPr>
                <a:t>orang</a:t>
              </a:r>
              <a:endParaRPr lang="it-IT" sz="3200" b="1" dirty="0">
                <a:solidFill>
                  <a:schemeClr val="accent2"/>
                </a:solidFill>
                <a:latin typeface="Arial"/>
                <a:cs typeface="Arial"/>
              </a:endParaRPr>
            </a:p>
            <a:p>
              <a:pPr algn="ctr" defTabSz="1375467"/>
              <a:r>
                <a:rPr lang="it-IT" sz="3200" b="1" dirty="0">
                  <a:solidFill>
                    <a:schemeClr val="accent2"/>
                  </a:solidFill>
                  <a:latin typeface="Arial"/>
                  <a:cs typeface="Arial"/>
                </a:rPr>
                <a:t>di Team A</a:t>
              </a:r>
              <a:endParaRPr lang="en-US" sz="3200" b="1" dirty="0">
                <a:solidFill>
                  <a:schemeClr val="accent2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304" name="Group 77"/>
          <p:cNvGrpSpPr/>
          <p:nvPr/>
        </p:nvGrpSpPr>
        <p:grpSpPr bwMode="auto">
          <a:xfrm>
            <a:off x="7943874" y="2449569"/>
            <a:ext cx="3435327" cy="3435327"/>
            <a:chOff x="1439862" y="1893094"/>
            <a:chExt cx="879476" cy="879476"/>
          </a:xfrm>
        </p:grpSpPr>
        <p:sp>
          <p:nvSpPr>
            <p:cNvPr id="1049042" name="Freeform 30"/>
            <p:cNvSpPr/>
            <p:nvPr/>
          </p:nvSpPr>
          <p:spPr bwMode="auto">
            <a:xfrm>
              <a:off x="1873982" y="2325808"/>
              <a:ext cx="11237" cy="14047"/>
            </a:xfrm>
            <a:custGeom>
              <a:avLst/>
              <a:gdLst>
                <a:gd name="T0" fmla="*/ 15151971 w 5"/>
                <a:gd name="T1" fmla="*/ 0 h 6"/>
                <a:gd name="T2" fmla="*/ 0 w 5"/>
                <a:gd name="T3" fmla="*/ 32886368 h 6"/>
                <a:gd name="T4" fmla="*/ 20204126 w 5"/>
                <a:gd name="T5" fmla="*/ 32886368 h 6"/>
                <a:gd name="T6" fmla="*/ 25254034 w 5"/>
                <a:gd name="T7" fmla="*/ 0 h 6"/>
                <a:gd name="T8" fmla="*/ 15151971 w 5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0" y="2"/>
                    <a:pt x="0" y="3"/>
                    <a:pt x="0" y="6"/>
                  </a:cubicBezTo>
                  <a:cubicBezTo>
                    <a:pt x="2" y="6"/>
                    <a:pt x="4" y="6"/>
                    <a:pt x="4" y="6"/>
                  </a:cubicBezTo>
                  <a:cubicBezTo>
                    <a:pt x="4" y="3"/>
                    <a:pt x="5" y="2"/>
                    <a:pt x="5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70C4E5"/>
            </a:solidFill>
            <a:ln>
              <a:noFill/>
            </a:ln>
          </p:spPr>
          <p:txBody>
            <a:bodyPr/>
            <a:lstStyle/>
            <a:p>
              <a:endParaRPr lang="en-US" sz="2400">
                <a:latin typeface="Arial"/>
                <a:cs typeface="Arial"/>
              </a:endParaRPr>
            </a:p>
          </p:txBody>
        </p:sp>
        <p:sp>
          <p:nvSpPr>
            <p:cNvPr id="1049043" name="Block Arc 79"/>
            <p:cNvSpPr/>
            <p:nvPr/>
          </p:nvSpPr>
          <p:spPr>
            <a:xfrm rot="16200000" flipH="1">
              <a:off x="1439862" y="1893094"/>
              <a:ext cx="879476" cy="879476"/>
            </a:xfrm>
            <a:prstGeom prst="blockArc">
              <a:avLst>
                <a:gd name="adj1" fmla="val 1321267"/>
                <a:gd name="adj2" fmla="val 10822413"/>
                <a:gd name="adj3" fmla="val 1442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67"/>
              <a:endParaRPr lang="en-US" sz="24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049044" name="Oval 80"/>
            <p:cNvSpPr/>
            <p:nvPr/>
          </p:nvSpPr>
          <p:spPr>
            <a:xfrm>
              <a:off x="1507058" y="1960290"/>
              <a:ext cx="745084" cy="745084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67"/>
              <a:r>
                <a:rPr lang="it-IT" sz="3200" b="1" dirty="0">
                  <a:solidFill>
                    <a:schemeClr val="accent3"/>
                  </a:solidFill>
                  <a:latin typeface="Arial"/>
                  <a:cs typeface="Arial"/>
                </a:rPr>
                <a:t>2 </a:t>
              </a:r>
              <a:r>
                <a:rPr lang="it-IT" sz="3200" b="1" dirty="0" err="1">
                  <a:solidFill>
                    <a:schemeClr val="accent3"/>
                  </a:solidFill>
                  <a:latin typeface="Arial"/>
                  <a:cs typeface="Arial"/>
                </a:rPr>
                <a:t>orang</a:t>
              </a:r>
              <a:endParaRPr lang="it-IT" sz="3200" b="1" dirty="0">
                <a:solidFill>
                  <a:schemeClr val="accent3"/>
                </a:solidFill>
                <a:latin typeface="Arial"/>
                <a:cs typeface="Arial"/>
              </a:endParaRPr>
            </a:p>
            <a:p>
              <a:pPr algn="ctr" defTabSz="1375467"/>
              <a:r>
                <a:rPr lang="it-IT" sz="3200" dirty="0">
                  <a:solidFill>
                    <a:schemeClr val="accent3"/>
                  </a:solidFill>
                  <a:latin typeface="Arial"/>
                  <a:cs typeface="Arial"/>
                </a:rPr>
                <a:t>di Team B</a:t>
              </a:r>
              <a:endParaRPr lang="en-US" sz="3200" b="1" dirty="0">
                <a:solidFill>
                  <a:schemeClr val="accent3"/>
                </a:solidFill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610029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9ACB56A-C34D-4EF3-A8C2-F042B4726E36}"/>
              </a:ext>
            </a:extLst>
          </p:cNvPr>
          <p:cNvSpPr/>
          <p:nvPr/>
        </p:nvSpPr>
        <p:spPr>
          <a:xfrm>
            <a:off x="0" y="12211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9035" name="Footer Text"/>
          <p:cNvSpPr txBox="1">
            <a:spLocks noChangeArrowheads="1"/>
          </p:cNvSpPr>
          <p:nvPr/>
        </p:nvSpPr>
        <p:spPr bwMode="auto">
          <a:xfrm>
            <a:off x="508000" y="1037273"/>
            <a:ext cx="11176000" cy="14773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sv-SE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Jika</a:t>
            </a:r>
            <a:r>
              <a:rPr lang="sv-SE" altLang="en-US" sz="3200" b="1" dirty="0">
                <a:solidFill>
                  <a:srgbClr val="262626"/>
                </a:solidFill>
                <a:latin typeface="Arial"/>
                <a:cs typeface="Arial"/>
              </a:rPr>
              <a:t> 2 </a:t>
            </a:r>
            <a:r>
              <a:rPr lang="sv-SE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orang</a:t>
            </a:r>
            <a:r>
              <a:rPr lang="sv-SE" altLang="en-US" sz="3200" b="1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sv-SE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tersebut</a:t>
            </a:r>
            <a:r>
              <a:rPr lang="sv-SE" altLang="en-US" sz="3200" b="1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sv-SE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adalah</a:t>
            </a:r>
            <a:r>
              <a:rPr lang="sv-SE" altLang="en-US" sz="3200" b="1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sv-SE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member</a:t>
            </a:r>
            <a:r>
              <a:rPr lang="sv-SE" altLang="en-US" sz="3200" b="1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</a:p>
          <a:p>
            <a:pPr algn="ctr" eaLnBrk="1" hangingPunct="1"/>
            <a:r>
              <a:rPr lang="sv-SE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peringkat</a:t>
            </a:r>
            <a:r>
              <a:rPr lang="sv-SE" altLang="en-US" sz="3200" b="1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sv-SE" altLang="en-US" sz="3200" b="1" dirty="0" err="1">
                <a:solidFill>
                  <a:srgbClr val="824C9A"/>
                </a:solidFill>
                <a:latin typeface="Arial"/>
                <a:cs typeface="Arial"/>
              </a:rPr>
              <a:t>Platinum</a:t>
            </a:r>
            <a:r>
              <a:rPr lang="sv-SE" altLang="en-US" sz="3200" b="1" dirty="0">
                <a:solidFill>
                  <a:srgbClr val="262626"/>
                </a:solidFill>
                <a:latin typeface="Arial"/>
                <a:cs typeface="Arial"/>
              </a:rPr>
              <a:t>, maka akan </a:t>
            </a:r>
            <a:r>
              <a:rPr lang="sv-SE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terjadi</a:t>
            </a:r>
            <a:r>
              <a:rPr lang="sv-SE" altLang="en-US" sz="3200" b="1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sv-SE" altLang="en-US" sz="32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20 </a:t>
            </a:r>
            <a:r>
              <a:rPr lang="sv-SE" altLang="en-US" sz="3200" b="1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pasang</a:t>
            </a:r>
            <a:r>
              <a:rPr lang="sv-SE" altLang="en-US" sz="32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per </a:t>
            </a:r>
            <a:r>
              <a:rPr lang="sv-SE" altLang="en-US" sz="3200" b="1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hari</a:t>
            </a:r>
            <a:r>
              <a:rPr lang="sv-SE" altLang="en-US" sz="32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</a:p>
          <a:p>
            <a:pPr algn="ctr" eaLnBrk="1" hangingPunct="1"/>
            <a:r>
              <a:rPr lang="sv-SE" altLang="en-US" sz="3200" b="1" dirty="0">
                <a:solidFill>
                  <a:srgbClr val="262626"/>
                </a:solidFill>
                <a:latin typeface="Arial"/>
                <a:cs typeface="Arial"/>
              </a:rPr>
              <a:t>dan </a:t>
            </a:r>
            <a:r>
              <a:rPr lang="sv-SE" altLang="en-US" sz="3200" b="1" dirty="0">
                <a:solidFill>
                  <a:srgbClr val="25773C"/>
                </a:solidFill>
                <a:latin typeface="Arial"/>
                <a:cs typeface="Arial"/>
              </a:rPr>
              <a:t>Bonus Anda </a:t>
            </a:r>
            <a:r>
              <a:rPr lang="sv-SE" alt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adalah</a:t>
            </a:r>
            <a:r>
              <a:rPr lang="sv-SE" altLang="en-US" sz="3200" b="1" dirty="0">
                <a:solidFill>
                  <a:srgbClr val="262626"/>
                </a:solidFill>
                <a:latin typeface="Arial"/>
                <a:cs typeface="Arial"/>
              </a:rPr>
              <a:t>:</a:t>
            </a:r>
            <a:endParaRPr lang="en-US" altLang="en-US" sz="3200" b="1" dirty="0">
              <a:solidFill>
                <a:srgbClr val="262626"/>
              </a:solidFill>
              <a:latin typeface="Arial"/>
              <a:cs typeface="Arial"/>
            </a:endParaRPr>
          </a:p>
        </p:txBody>
      </p:sp>
      <p:grpSp>
        <p:nvGrpSpPr>
          <p:cNvPr id="305" name="Group 18"/>
          <p:cNvGrpSpPr/>
          <p:nvPr/>
        </p:nvGrpSpPr>
        <p:grpSpPr bwMode="auto">
          <a:xfrm>
            <a:off x="812801" y="2916235"/>
            <a:ext cx="10344385" cy="3145541"/>
            <a:chOff x="1920875" y="3458110"/>
            <a:chExt cx="5265281" cy="1600217"/>
          </a:xfrm>
        </p:grpSpPr>
        <p:sp>
          <p:nvSpPr>
            <p:cNvPr id="1049045" name="Rectangle 6"/>
            <p:cNvSpPr/>
            <p:nvPr/>
          </p:nvSpPr>
          <p:spPr>
            <a:xfrm>
              <a:off x="1920875" y="3458110"/>
              <a:ext cx="5265281" cy="16002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375467"/>
              <a:r>
                <a:rPr lang="it-IT" sz="3200" b="1" dirty="0">
                  <a:solidFill>
                    <a:srgbClr val="262626"/>
                  </a:solidFill>
                  <a:latin typeface="Arial"/>
                  <a:cs typeface="Arial"/>
                </a:rPr>
                <a:t>16 x $22,5 iCash 	</a:t>
              </a:r>
              <a:r>
                <a:rPr lang="id-ID" sz="3200" b="1" dirty="0">
                  <a:solidFill>
                    <a:srgbClr val="262626"/>
                  </a:solidFill>
                  <a:latin typeface="Arial"/>
                  <a:cs typeface="Arial"/>
                </a:rPr>
                <a:t> </a:t>
              </a:r>
              <a:r>
                <a:rPr lang="it-IT" sz="3200" b="1" dirty="0">
                  <a:solidFill>
                    <a:srgbClr val="262626"/>
                  </a:solidFill>
                  <a:latin typeface="Arial"/>
                  <a:cs typeface="Arial"/>
                </a:rPr>
                <a:t>= Rp. 3.600.000</a:t>
              </a:r>
            </a:p>
            <a:p>
              <a:pPr defTabSz="1375467">
                <a:lnSpc>
                  <a:spcPct val="120000"/>
                </a:lnSpc>
              </a:pPr>
              <a:r>
                <a:rPr lang="it-IT" sz="3200" b="1" dirty="0">
                  <a:solidFill>
                    <a:srgbClr val="262626"/>
                  </a:solidFill>
                  <a:latin typeface="Arial"/>
                  <a:cs typeface="Arial"/>
                </a:rPr>
                <a:t>4 x $8,1 iCash 	</a:t>
              </a:r>
              <a:r>
                <a:rPr lang="id-ID" sz="3200" b="1" dirty="0">
                  <a:solidFill>
                    <a:srgbClr val="262626"/>
                  </a:solidFill>
                  <a:latin typeface="Arial"/>
                  <a:cs typeface="Arial"/>
                </a:rPr>
                <a:t> </a:t>
              </a:r>
              <a:r>
                <a:rPr lang="it-IT" sz="3200" b="1" dirty="0">
                  <a:solidFill>
                    <a:srgbClr val="262626"/>
                  </a:solidFill>
                  <a:latin typeface="Arial"/>
                  <a:cs typeface="Arial"/>
                </a:rPr>
                <a:t>= Rp.    324.000 +</a:t>
              </a:r>
            </a:p>
            <a:p>
              <a:pPr defTabSz="1375467">
                <a:lnSpc>
                  <a:spcPct val="120000"/>
                </a:lnSpc>
              </a:pPr>
              <a:r>
                <a:rPr lang="it-IT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 	 	   </a:t>
              </a:r>
              <a:r>
                <a:rPr lang="id-ID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             </a:t>
              </a:r>
              <a:r>
                <a:rPr lang="it-IT" sz="3200" b="1" dirty="0" err="1">
                  <a:solidFill>
                    <a:srgbClr val="262626"/>
                  </a:solidFill>
                  <a:latin typeface="Arial"/>
                  <a:cs typeface="Arial"/>
                </a:rPr>
                <a:t>Rp</a:t>
              </a:r>
              <a:r>
                <a:rPr lang="it-IT" sz="3200" b="1" dirty="0">
                  <a:solidFill>
                    <a:srgbClr val="262626"/>
                  </a:solidFill>
                  <a:latin typeface="Arial"/>
                  <a:cs typeface="Arial"/>
                </a:rPr>
                <a:t>. 3.924.000 per </a:t>
              </a:r>
              <a:r>
                <a:rPr lang="it-IT" sz="3200" b="1" dirty="0" err="1">
                  <a:solidFill>
                    <a:srgbClr val="262626"/>
                  </a:solidFill>
                  <a:latin typeface="Arial"/>
                  <a:cs typeface="Arial"/>
                </a:rPr>
                <a:t>hari</a:t>
              </a:r>
              <a:endParaRPr lang="it-IT" sz="3200" b="1" dirty="0">
                <a:solidFill>
                  <a:srgbClr val="262626"/>
                </a:solidFill>
                <a:latin typeface="Arial"/>
                <a:cs typeface="Arial"/>
              </a:endParaRPr>
            </a:p>
            <a:p>
              <a:pPr defTabSz="1375467">
                <a:lnSpc>
                  <a:spcPct val="120000"/>
                </a:lnSpc>
              </a:pPr>
              <a:endParaRPr lang="it-IT" sz="3200" b="1" dirty="0">
                <a:solidFill>
                  <a:srgbClr val="262626"/>
                </a:solidFill>
                <a:latin typeface="Arial"/>
                <a:cs typeface="Arial"/>
              </a:endParaRPr>
            </a:p>
            <a:p>
              <a:pPr defTabSz="1375467">
                <a:lnSpc>
                  <a:spcPct val="120000"/>
                </a:lnSpc>
              </a:pPr>
              <a:r>
                <a:rPr lang="it-IT" sz="3200" b="1" dirty="0" err="1">
                  <a:solidFill>
                    <a:schemeClr val="accent1">
                      <a:lumMod val="50000"/>
                    </a:schemeClr>
                  </a:solidFill>
                  <a:latin typeface="Arial"/>
                  <a:cs typeface="Arial"/>
                </a:rPr>
                <a:t>Rp</a:t>
              </a:r>
              <a:r>
                <a:rPr lang="it-IT" sz="3200" b="1" dirty="0">
                  <a:solidFill>
                    <a:schemeClr val="accent1">
                      <a:lumMod val="50000"/>
                    </a:schemeClr>
                  </a:solidFill>
                  <a:latin typeface="Arial"/>
                  <a:cs typeface="Arial"/>
                </a:rPr>
                <a:t>. 3.924.000 x 31 hari = Rp. </a:t>
              </a:r>
              <a:r>
                <a:rPr lang="it-IT" sz="4267" b="1" dirty="0">
                  <a:solidFill>
                    <a:srgbClr val="25773C"/>
                  </a:solidFill>
                  <a:latin typeface="Arial"/>
                  <a:cs typeface="Arial"/>
                </a:rPr>
                <a:t>121.644.000</a:t>
              </a:r>
              <a:r>
                <a:rPr lang="it-IT" sz="3200" b="1" dirty="0">
                  <a:solidFill>
                    <a:schemeClr val="accent1">
                      <a:lumMod val="50000"/>
                    </a:schemeClr>
                  </a:solidFill>
                  <a:latin typeface="Arial"/>
                  <a:cs typeface="Arial"/>
                </a:rPr>
                <a:t>/</a:t>
              </a:r>
              <a:r>
                <a:rPr lang="it-IT" sz="3200" b="1" dirty="0" err="1">
                  <a:solidFill>
                    <a:schemeClr val="accent1">
                      <a:lumMod val="50000"/>
                    </a:schemeClr>
                  </a:solidFill>
                  <a:latin typeface="Arial"/>
                  <a:cs typeface="Arial"/>
                </a:rPr>
                <a:t>bulan</a:t>
              </a:r>
              <a:endParaRPr lang="en-US" sz="3200" b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cxnSp>
          <p:nvCxnSpPr>
            <p:cNvPr id="3145741" name="Straight Connector 37"/>
            <p:cNvCxnSpPr>
              <a:cxnSpLocks/>
            </p:cNvCxnSpPr>
            <p:nvPr/>
          </p:nvCxnSpPr>
          <p:spPr>
            <a:xfrm>
              <a:off x="1920875" y="4066661"/>
              <a:ext cx="4562475" cy="11688"/>
            </a:xfrm>
            <a:prstGeom prst="line">
              <a:avLst/>
            </a:prstGeom>
            <a:ln w="19050" cmpd="sng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79903693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9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03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FD5D69-F918-482B-947A-1759CA717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834971"/>
      </p:ext>
    </p:extLst>
  </p:cSld>
  <p:clrMapOvr>
    <a:masterClrMapping/>
  </p:clrMapOvr>
  <p:transition spd="slow">
    <p:push dir="u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9" name="Rectangle 3"/>
          <p:cNvSpPr>
            <a:spLocks noChangeArrowheads="1"/>
          </p:cNvSpPr>
          <p:nvPr/>
        </p:nvSpPr>
        <p:spPr bwMode="auto">
          <a:xfrm>
            <a:off x="3433733" y="5562600"/>
            <a:ext cx="5270995" cy="7489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4267" b="1" dirty="0">
                <a:solidFill>
                  <a:schemeClr val="accent1"/>
                </a:solidFill>
                <a:latin typeface="Arial"/>
                <a:cs typeface="Arial"/>
              </a:rPr>
              <a:t>BIOGREEN PEDULI</a:t>
            </a:r>
          </a:p>
        </p:txBody>
      </p:sp>
      <p:pic>
        <p:nvPicPr>
          <p:cNvPr id="2097258" name="Picture Placeholder 5" descr="glc_70.jp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6537" b="16537"/>
          <a:stretch>
            <a:fillRect/>
          </a:stretch>
        </p:blipFill>
        <p:spPr>
          <a:xfrm>
            <a:off x="0" y="1"/>
            <a:ext cx="12192000" cy="5069417"/>
          </a:xfrm>
        </p:spPr>
      </p:pic>
    </p:spTree>
    <p:extLst>
      <p:ext uri="{BB962C8B-B14F-4D97-AF65-F5344CB8AC3E}">
        <p14:creationId xmlns:p14="http://schemas.microsoft.com/office/powerpoint/2010/main" val="3480964513"/>
      </p:ext>
    </p:extLst>
  </p:cSld>
  <p:clrMapOvr>
    <a:masterClrMapping/>
  </p:clrMapOvr>
  <p:transition>
    <p:push dir="u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0" name="Picture Placeholder 9" descr="ace047.jp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6003" b="28996"/>
          <a:stretch>
            <a:fillRect/>
          </a:stretch>
        </p:blipFill>
        <p:spPr>
          <a:xfrm>
            <a:off x="0" y="-25400"/>
            <a:ext cx="12192000" cy="5283200"/>
          </a:xfrm>
        </p:spPr>
      </p:pic>
      <p:sp>
        <p:nvSpPr>
          <p:cNvPr id="1049111" name="Rectangle 11"/>
          <p:cNvSpPr>
            <a:spLocks noChangeArrowheads="1"/>
          </p:cNvSpPr>
          <p:nvPr/>
        </p:nvSpPr>
        <p:spPr bwMode="auto">
          <a:xfrm>
            <a:off x="3433733" y="5765800"/>
            <a:ext cx="5270995" cy="7489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4267" b="1" dirty="0">
                <a:solidFill>
                  <a:schemeClr val="accent1"/>
                </a:solidFill>
                <a:latin typeface="Arial"/>
                <a:cs typeface="Arial"/>
              </a:rPr>
              <a:t>BIOGREEN PEDULI</a:t>
            </a:r>
          </a:p>
        </p:txBody>
      </p:sp>
    </p:spTree>
    <p:extLst>
      <p:ext uri="{BB962C8B-B14F-4D97-AF65-F5344CB8AC3E}">
        <p14:creationId xmlns:p14="http://schemas.microsoft.com/office/powerpoint/2010/main" val="485110862"/>
      </p:ext>
    </p:extLst>
  </p:cSld>
  <p:clrMapOvr>
    <a:masterClrMapping/>
  </p:clrMapOvr>
  <p:transition>
    <p:push dir="u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9" name="ace048.jpg" descr="/Users/Biogreen_Science/Desktop/MASTER REPLICA/replicajune/images/ace048.jpg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r:link="rId3"/>
          <a:srcRect t="7813" b="29861"/>
          <a:stretch>
            <a:fillRect/>
          </a:stretch>
        </p:blipFill>
        <p:spPr>
          <a:xfrm>
            <a:off x="0" y="0"/>
            <a:ext cx="12192000" cy="5065184"/>
          </a:xfrm>
        </p:spPr>
      </p:pic>
      <p:sp>
        <p:nvSpPr>
          <p:cNvPr id="1049110" name="Rectangle 4"/>
          <p:cNvSpPr>
            <a:spLocks noChangeArrowheads="1"/>
          </p:cNvSpPr>
          <p:nvPr/>
        </p:nvSpPr>
        <p:spPr bwMode="auto">
          <a:xfrm>
            <a:off x="3433733" y="5562600"/>
            <a:ext cx="5270995" cy="7489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4267" b="1" dirty="0">
                <a:solidFill>
                  <a:schemeClr val="accent1"/>
                </a:solidFill>
                <a:latin typeface="Arial"/>
                <a:cs typeface="Arial"/>
              </a:rPr>
              <a:t>BIOGREEN PEDULI</a:t>
            </a:r>
          </a:p>
        </p:txBody>
      </p:sp>
    </p:spTree>
    <p:extLst>
      <p:ext uri="{BB962C8B-B14F-4D97-AF65-F5344CB8AC3E}">
        <p14:creationId xmlns:p14="http://schemas.microsoft.com/office/powerpoint/2010/main" val="865610455"/>
      </p:ext>
    </p:extLst>
  </p:cSld>
  <p:clrMapOvr>
    <a:masterClrMapping/>
  </p:clrMapOvr>
  <p:transition>
    <p:push dir="u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Rectangle 4"/>
          <p:cNvSpPr>
            <a:spLocks noChangeArrowheads="1"/>
          </p:cNvSpPr>
          <p:nvPr/>
        </p:nvSpPr>
        <p:spPr bwMode="auto">
          <a:xfrm>
            <a:off x="3433733" y="5562600"/>
            <a:ext cx="5270995" cy="7489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5pPr>
            <a:lvl6pPr marL="25146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6pPr>
            <a:lvl7pPr marL="29718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7pPr>
            <a:lvl8pPr marL="34290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8pPr>
            <a:lvl9pPr marL="3886200" indent="-228600" defTabSz="1030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Roboto Condensed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4267" b="1" dirty="0">
                <a:solidFill>
                  <a:schemeClr val="accent1"/>
                </a:solidFill>
                <a:latin typeface="Arial"/>
                <a:cs typeface="Arial"/>
              </a:rPr>
              <a:t>BIOGREEN PEDULI</a:t>
            </a: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18" b="188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7551488"/>
      </p:ext>
    </p:extLst>
  </p:cSld>
  <p:clrMapOvr>
    <a:masterClrMapping/>
  </p:clrMapOvr>
  <p:transition>
    <p:push dir="u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79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D5BAC11-4F65-471F-A5A3-0B68AF4BF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484082" y="5159638"/>
            <a:ext cx="3149551" cy="502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4000" baseline="-25000" dirty="0">
                <a:solidFill>
                  <a:srgbClr val="FFFFFF"/>
                </a:solidFill>
                <a:latin typeface="Arial"/>
                <a:cs typeface="Arial"/>
              </a:rPr>
              <a:t>- Richard Branson - </a:t>
            </a:r>
            <a:endParaRPr lang="en-US" sz="4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35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dobeStock_59006840.jpeg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2" t="7537" r="29167" b="7537"/>
          <a:stretch/>
        </p:blipFill>
        <p:spPr>
          <a:xfrm>
            <a:off x="5004741" y="0"/>
            <a:ext cx="7187259" cy="6858000"/>
          </a:xfrm>
        </p:spPr>
      </p:pic>
      <p:sp>
        <p:nvSpPr>
          <p:cNvPr id="4" name="TextBox 3"/>
          <p:cNvSpPr txBox="1"/>
          <p:nvPr/>
        </p:nvSpPr>
        <p:spPr>
          <a:xfrm>
            <a:off x="1016001" y="2514601"/>
            <a:ext cx="4945233" cy="2205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PERINGKAT </a:t>
            </a:r>
          </a:p>
          <a:p>
            <a:pPr algn="ctr"/>
            <a:r>
              <a:rPr lang="en-US" sz="4267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PENGHARGAAN</a:t>
            </a:r>
          </a:p>
          <a:p>
            <a:pPr algn="ctr"/>
            <a:r>
              <a:rPr lang="en-US" sz="3067" dirty="0">
                <a:latin typeface="Arial" panose="020B0604020202020204" pitchFamily="34" charset="0"/>
                <a:cs typeface="Arial" panose="020B0604020202020204" pitchFamily="34" charset="0"/>
              </a:rPr>
              <a:t>Di BIOGREEN SCIENCE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0217FC-B5B6-442E-AFE2-24BC885D3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54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D0766E-3CED-4C9B-AB7E-2F55648DE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131584"/>
      </p:ext>
    </p:extLst>
  </p:cSld>
  <p:clrMapOvr>
    <a:masterClrMapping/>
  </p:clrMapOvr>
  <p:transition spd="slow">
    <p:push dir="u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AD85A7-BAE6-40E3-8315-634299F73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86492"/>
      </p:ext>
    </p:extLst>
  </p:cSld>
  <p:clrMapOvr>
    <a:masterClrMapping/>
  </p:clrMapOvr>
  <p:transition spd="slow">
    <p:push dir="r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6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5363F0-A44A-47EE-A05B-C894A3C8D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986070"/>
      </p:ext>
    </p:extLst>
  </p:cSld>
  <p:clrMapOvr>
    <a:masterClrMapping/>
  </p:clrMapOvr>
  <p:transition spd="slow">
    <p:push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01B65F-BC2D-4963-B8E2-880B62B3C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057966"/>
      </p:ext>
    </p:extLst>
  </p:cSld>
  <p:clrMapOvr>
    <a:masterClrMapping/>
  </p:clrMapOvr>
  <p:transition spd="slow">
    <p:push dir="d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2F7B82D-CC4B-4EA8-B3E7-91D871D55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467636"/>
      </p:ext>
    </p:extLst>
  </p:cSld>
  <p:clrMapOvr>
    <a:masterClrMapping/>
  </p:clrMapOvr>
  <p:transition spd="slow">
    <p:push dir="r"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21AE7-F494-4300-AA3D-2FE89C009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EADBB1-7B35-4B46-AF3E-46D6539BE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64563"/>
      </p:ext>
    </p:extLst>
  </p:cSld>
  <p:clrMapOvr>
    <a:masterClrMapping/>
  </p:clrMapOvr>
  <p:transition spd="slow">
    <p:push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2FFE62-84BD-4959-936D-8D4D41E9F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3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8454</TotalTime>
  <Words>1664</Words>
  <Application>Microsoft Macintosh PowerPoint</Application>
  <PresentationFormat>Widescreen</PresentationFormat>
  <Paragraphs>406</Paragraphs>
  <Slides>80</Slides>
  <Notes>2</Notes>
  <HiddenSlides>3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95" baseType="lpstr">
      <vt:lpstr>等线</vt:lpstr>
      <vt:lpstr>ＭＳ Ｐゴシック</vt:lpstr>
      <vt:lpstr>ＭＳ Ｐゴシック</vt:lpstr>
      <vt:lpstr>Arial</vt:lpstr>
      <vt:lpstr>Arial Black</vt:lpstr>
      <vt:lpstr>Calibri</vt:lpstr>
      <vt:lpstr>Calibri Light</vt:lpstr>
      <vt:lpstr>Cambria Math</vt:lpstr>
      <vt:lpstr>DokChampa</vt:lpstr>
      <vt:lpstr>Gotham</vt:lpstr>
      <vt:lpstr>Gotham Black</vt:lpstr>
      <vt:lpstr>Helvetica</vt:lpstr>
      <vt:lpstr>HP Simplified</vt:lpstr>
      <vt:lpstr>Roboto</vt:lpstr>
      <vt:lpstr>Office Theme</vt:lpstr>
      <vt:lpstr>PowerPoint Presentation</vt:lpstr>
      <vt:lpstr>PowerPoint Presentation</vt:lpstr>
      <vt:lpstr>KANTOR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Manfaat dari Ekstrak Stem Cell Tumbuhan</vt:lpstr>
      <vt:lpstr>Manfaat dari Ekstrak Stem Cell Tumbuhan :</vt:lpstr>
      <vt:lpstr>Manfaat dari Ekstrak Stem Cell Tumbuhan :</vt:lpstr>
      <vt:lpstr>Manfaat dari Ekstrak Stem Cell Tumbuhan :</vt:lpstr>
      <vt:lpstr>Manfaat dari Ekstrak Stem Cell Tumbuhan :</vt:lpstr>
      <vt:lpstr>Manfaat dari Ekstrak Stem Cell Tumbuhan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Apabila hanya 1% dari team Anda yang menghasilkan sales, maka: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Microsoft Office User</cp:lastModifiedBy>
  <cp:revision>317</cp:revision>
  <cp:lastPrinted>2018-11-19T04:07:01Z</cp:lastPrinted>
  <dcterms:created xsi:type="dcterms:W3CDTF">2017-07-14T03:55:50Z</dcterms:created>
  <dcterms:modified xsi:type="dcterms:W3CDTF">2018-12-18T10:01:02Z</dcterms:modified>
</cp:coreProperties>
</file>