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30" r:id="rId2"/>
    <p:sldId id="295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307" r:id="rId14"/>
    <p:sldId id="308" r:id="rId15"/>
    <p:sldId id="309" r:id="rId16"/>
    <p:sldId id="326" r:id="rId17"/>
    <p:sldId id="327" r:id="rId18"/>
    <p:sldId id="328" r:id="rId19"/>
    <p:sldId id="340" r:id="rId20"/>
    <p:sldId id="341" r:id="rId21"/>
    <p:sldId id="316" r:id="rId22"/>
    <p:sldId id="329" r:id="rId23"/>
    <p:sldId id="338" r:id="rId24"/>
    <p:sldId id="339" r:id="rId25"/>
    <p:sldId id="331" r:id="rId26"/>
    <p:sldId id="283" r:id="rId27"/>
    <p:sldId id="284" r:id="rId28"/>
    <p:sldId id="332" r:id="rId29"/>
    <p:sldId id="333" r:id="rId30"/>
    <p:sldId id="279" r:id="rId31"/>
    <p:sldId id="266" r:id="rId32"/>
    <p:sldId id="334" r:id="rId33"/>
    <p:sldId id="335" r:id="rId34"/>
    <p:sldId id="336" r:id="rId35"/>
    <p:sldId id="337" r:id="rId36"/>
    <p:sldId id="280" r:id="rId37"/>
    <p:sldId id="282" r:id="rId3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000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8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9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036BC-48CA-4E30-BAC8-419318306036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7163F-6681-47D3-81B6-D64D63A97EA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021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8FFC2-681B-45B0-9B7C-9C3427B89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352E90-18EA-4A5E-BE0A-7FD0E18E0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2A30B-45B7-43C5-92AA-548636562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C0B9B-82CF-42B5-B18F-8B9990D6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BF8B6-9CB3-42D4-B0EA-D0A7759C6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4788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8AC9-758E-44CB-B535-360182E1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B5EF8-0FC7-4EE6-B512-2DC539890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934C1-BAF1-4B5E-A4F3-056F600D9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4C1B8-5E2E-437A-949B-EE2ADE9ED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1DA2A-D08B-4638-B61B-56DAE2C8E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1575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88BE8-A223-4F2C-A7CC-00E2A43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00C90-BAA0-4322-97D1-1747FAE27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3A6F1-AD7A-4505-8ECF-FE8489BB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8741A-5767-4900-9A80-E6C2FD291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D270E-0957-4789-AC53-A2E0C43A3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3160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12F08-6BBB-4DAB-8D82-1936417E1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EEA02-318D-41FC-B3C2-83A17D7889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CC946-295D-409B-BA97-4F32ED46F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D0F56-401A-4F04-899C-21EFF296A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34C00-C4DD-4650-ABDE-5915543D9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45B58-60E7-4BAE-A3DA-986B7AA79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485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D0B3F-F5E5-4186-8371-09770754C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ABB69-7A14-4AAC-89FA-A4BF98D15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ABA852-5A86-4002-9D6C-8BA644A53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D49AE8-C3DE-4BC1-B990-12F9F7476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B02939-F02E-45A2-A468-4134A0D528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E43F89-D149-4203-92BB-74C601404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6E149F-0AAE-4765-AED1-062DB8B1A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870919-D8A5-4CA9-A412-892F39C31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990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A30FF-81AA-4B27-BEAE-D5CB1A211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FB73A1-4706-4C2A-AC5B-3CDB2964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A954A0-77B5-4036-BF7B-8858BE787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95B0D-C7AA-459F-B31D-367D15616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1437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EE5B40-A009-4EEC-864E-84C876093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438B6-2C91-47A0-A75F-F299021DE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E6BDA-05FF-43B1-BAA7-548570729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772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659D2-2A15-440B-8957-1C32065E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E2B00-9BA9-43D7-BBF4-E0F8BC805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89AF1-3922-4EF9-A1B2-A50F4D4F2E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96FF3-D7E7-447D-A557-D35182CD2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EB2FB-9D59-4DA7-9126-36F2CD2C6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FA150-3FB7-4CF6-B6E7-8CE8770AF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394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0BAEB-A78C-47A8-AC66-BAE25ED4D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AFC8BE-9BDA-4621-B5AF-049076006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9711D-92A1-4F19-9A9C-52E86147F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170875-8012-4386-A1F9-CD0FA36C4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1596D-0897-4E59-A983-300F2BB5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3BCBC-6146-484D-B970-C5359185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5949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16E3E-B8EF-42B2-A414-865DFDD1D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E1AD7B-83C0-4EA0-A18B-092741C5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526D3-3689-4B69-A50C-BCA7A4B50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0FF6A-25BC-42F9-9698-735570093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AF1CB-5BFE-4E20-8357-F7C0123FA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414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5F1687-D7A5-41BE-93F1-BBA49FF366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097B23-5607-4139-9B32-5ED152099F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45A67-EED2-454D-B106-EAE0B61F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4187B-F388-47A1-99FC-34B910D8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FF059-850E-43D1-AF84-99650AA43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11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47102-C06D-4B6D-80E5-9F4892DE8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D4DB6-7C2D-4D78-B638-F7ED852E7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8EB5D-B94C-497E-9708-5BEBBDF9B6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5FF4E-A42C-4352-814D-F54D7D4587E7}" type="datetimeFigureOut">
              <a:rPr lang="id-ID" smtClean="0"/>
              <a:t>26/10/2017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4D3BB-3BC3-496E-B7AB-3904C6790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99B29-2080-4AF9-95E9-1C247DE3F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5C97A-1861-4BD4-AAA2-386C91BB953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818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1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12" Type="http://schemas.openxmlformats.org/officeDocument/2006/relationships/image" Target="../media/image20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11" Type="http://schemas.openxmlformats.org/officeDocument/2006/relationships/image" Target="../media/image19.emf"/><Relationship Id="rId5" Type="http://schemas.openxmlformats.org/officeDocument/2006/relationships/image" Target="../media/image13.emf"/><Relationship Id="rId10" Type="http://schemas.openxmlformats.org/officeDocument/2006/relationships/image" Target="../media/image18.emf"/><Relationship Id="rId4" Type="http://schemas.openxmlformats.org/officeDocument/2006/relationships/image" Target="../media/image12.emf"/><Relationship Id="rId9" Type="http://schemas.openxmlformats.org/officeDocument/2006/relationships/image" Target="../media/image17.emf"/><Relationship Id="rId1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Relationship Id="rId9" Type="http://schemas.openxmlformats.org/officeDocument/2006/relationships/image" Target="../media/image4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45.emf"/><Relationship Id="rId7" Type="http://schemas.openxmlformats.org/officeDocument/2006/relationships/image" Target="../media/image49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emf"/><Relationship Id="rId11" Type="http://schemas.openxmlformats.org/officeDocument/2006/relationships/image" Target="../media/image53.emf"/><Relationship Id="rId5" Type="http://schemas.openxmlformats.org/officeDocument/2006/relationships/image" Target="../media/image47.emf"/><Relationship Id="rId10" Type="http://schemas.openxmlformats.org/officeDocument/2006/relationships/image" Target="../media/image52.emf"/><Relationship Id="rId4" Type="http://schemas.openxmlformats.org/officeDocument/2006/relationships/image" Target="../media/image46.emf"/><Relationship Id="rId9" Type="http://schemas.openxmlformats.org/officeDocument/2006/relationships/image" Target="../media/image5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" y="-14893"/>
            <a:ext cx="12192000" cy="7169671"/>
            <a:chOff x="0" y="0"/>
            <a:chExt cx="12192000" cy="6858000"/>
          </a:xfrm>
        </p:grpSpPr>
        <p:pic>
          <p:nvPicPr>
            <p:cNvPr id="7" name="Picture 1" descr="KOTA Render (11 of 18)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0" y="0"/>
              <a:ext cx="12191999" cy="6858000"/>
            </a:xfrm>
            <a:prstGeom prst="rect">
              <a:avLst/>
            </a:prstGeom>
            <a:solidFill>
              <a:schemeClr val="tx1">
                <a:alpha val="7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569" y="1139620"/>
            <a:ext cx="2702857" cy="403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7"/>
          <a:stretch/>
        </p:blipFill>
        <p:spPr>
          <a:xfrm>
            <a:off x="640" y="0"/>
            <a:ext cx="2802422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065" y="0"/>
            <a:ext cx="1013592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62448" y="263672"/>
            <a:ext cx="1481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spc="-150" dirty="0">
                <a:solidFill>
                  <a:schemeClr val="bg1"/>
                </a:solidFill>
                <a:latin typeface="Gotham Black" pitchFamily="50" charset="0"/>
                <a:cs typeface="Gotham Black" pitchFamily="50" charset="0"/>
              </a:rPr>
              <a:t>KOTA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03038" y="448930"/>
            <a:ext cx="2679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Neutraface 2 Text Light" panose="020B0303020202020102" pitchFamily="34" charset="0"/>
              </a:rPr>
              <a:t>KOMUNITAS KITA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50161" y="851289"/>
            <a:ext cx="79325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Gotham Black" pitchFamily="50" charset="0"/>
                <a:cs typeface="Gotham Black" pitchFamily="50" charset="0"/>
              </a:rPr>
              <a:t>KOTA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singkatan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dari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eutraface 2 Text Book" panose="020B0503020202020102"/>
              </a:rPr>
              <a:t>Komunitas</a:t>
            </a:r>
            <a:r>
              <a:rPr lang="en-US" sz="2000" b="1" dirty="0">
                <a:solidFill>
                  <a:schemeClr val="bg1"/>
                </a:solidFill>
                <a:latin typeface="Neutraface 2 Text Book" panose="020B0503020202020102"/>
              </a:rPr>
              <a:t> Kita</a:t>
            </a:r>
            <a:r>
              <a:rPr lang="en-US" sz="2000" i="1" dirty="0">
                <a:solidFill>
                  <a:schemeClr val="bg1"/>
                </a:solidFill>
                <a:latin typeface="Neutraface 2 Text Book" panose="020B0503020202020102"/>
              </a:rPr>
              <a:t>.</a:t>
            </a:r>
            <a:endParaRPr lang="en-US" sz="2000" dirty="0">
              <a:solidFill>
                <a:schemeClr val="bg1"/>
              </a:solidFill>
              <a:latin typeface="Neutraface 2 Text Book" panose="020B0503020202020102"/>
            </a:endParaRPr>
          </a:p>
          <a:p>
            <a:pPr algn="r"/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Bagian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tidak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terpisahkan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dari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kehidupan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kita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,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dipilih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karena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kami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mengerti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betapa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pentingnya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aspek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komunitas</a:t>
            </a:r>
            <a:endParaRPr lang="en-US" sz="2000" dirty="0">
              <a:solidFill>
                <a:schemeClr val="bg1"/>
              </a:solidFill>
              <a:latin typeface="Neutraface 2 Text Book" panose="020B0503020202020102"/>
            </a:endParaRPr>
          </a:p>
          <a:p>
            <a:pPr algn="r"/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dalam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interaksi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sosial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eutraface 2 Text Book" panose="020B0503020202020102"/>
              </a:rPr>
              <a:t>masyarakat</a:t>
            </a:r>
            <a:r>
              <a:rPr lang="en-US" sz="2000" dirty="0">
                <a:solidFill>
                  <a:schemeClr val="bg1"/>
                </a:solidFill>
                <a:latin typeface="Neutraface 2 Text Book" panose="020B0503020202020102"/>
              </a:rPr>
              <a:t> Indonesia.</a:t>
            </a:r>
          </a:p>
          <a:p>
            <a:pPr algn="r"/>
            <a:endParaRPr lang="en-US" sz="2000" i="1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0" b="11021"/>
          <a:stretch/>
        </p:blipFill>
        <p:spPr>
          <a:xfrm>
            <a:off x="6081709" y="3556638"/>
            <a:ext cx="5721900" cy="31570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80"/>
          <a:stretch/>
        </p:blipFill>
        <p:spPr>
          <a:xfrm>
            <a:off x="378370" y="182816"/>
            <a:ext cx="5561448" cy="32634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3"/>
          <a:stretch/>
        </p:blipFill>
        <p:spPr>
          <a:xfrm>
            <a:off x="378370" y="3556638"/>
            <a:ext cx="5588280" cy="31570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0" b="8000"/>
          <a:stretch>
            <a:fillRect/>
          </a:stretch>
        </p:blipFill>
        <p:spPr>
          <a:xfrm>
            <a:off x="6065943" y="189187"/>
            <a:ext cx="5737668" cy="325709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139266" y="2706439"/>
            <a:ext cx="1700398" cy="17003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4053" y="3062533"/>
            <a:ext cx="709449" cy="105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5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6" t="1887" r="31062" b="6467"/>
          <a:stretch/>
        </p:blipFill>
        <p:spPr>
          <a:xfrm>
            <a:off x="658369" y="-18288"/>
            <a:ext cx="3502151" cy="68671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0475" y="1043304"/>
            <a:ext cx="3490045" cy="4807351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058727" y="1315578"/>
            <a:ext cx="27298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Rasio</a:t>
            </a:r>
            <a:r>
              <a:rPr lang="en-US" sz="1400" dirty="0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Layar</a:t>
            </a:r>
            <a:r>
              <a:rPr lang="en-US" sz="1400" dirty="0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Terhadap</a:t>
            </a:r>
            <a:r>
              <a:rPr lang="en-US" sz="1400" dirty="0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Populasi</a:t>
            </a:r>
            <a:r>
              <a:rPr lang="en-US" sz="1400" dirty="0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 per 100 </a:t>
            </a:r>
            <a:r>
              <a:rPr lang="en-US" sz="1400" dirty="0" err="1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ribu</a:t>
            </a:r>
            <a:r>
              <a:rPr lang="en-US" sz="1400" dirty="0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Neutraface 2 Text Book" panose="020B0503020202020102" pitchFamily="34" charset="0"/>
                <a:cs typeface="Arial"/>
              </a:rPr>
              <a:t>penduduk</a:t>
            </a:r>
            <a:endParaRPr lang="en-US" sz="1400" dirty="0">
              <a:solidFill>
                <a:schemeClr val="bg1"/>
              </a:solidFill>
              <a:latin typeface="Neutraface 2 Text Book" panose="020B0503020202020102" pitchFamily="34" charset="0"/>
              <a:cs typeface="Arial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Neutraface 2 Text Book" panose="020B0503020202020102" pitchFamily="34" charset="0"/>
              <a:cs typeface="Arial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90261" y="1970573"/>
            <a:ext cx="3483325" cy="3568813"/>
            <a:chOff x="7758733" y="2166354"/>
            <a:chExt cx="3483325" cy="3568813"/>
          </a:xfrm>
        </p:grpSpPr>
        <p:grpSp>
          <p:nvGrpSpPr>
            <p:cNvPr id="2" name="Group 1"/>
            <p:cNvGrpSpPr/>
            <p:nvPr/>
          </p:nvGrpSpPr>
          <p:grpSpPr>
            <a:xfrm>
              <a:off x="7866247" y="2166354"/>
              <a:ext cx="1726613" cy="878850"/>
              <a:chOff x="531870" y="4905669"/>
              <a:chExt cx="1726613" cy="878850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1038876" y="4905669"/>
                <a:ext cx="1068779" cy="741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0" spc="-150" dirty="0">
                    <a:solidFill>
                      <a:schemeClr val="bg1"/>
                    </a:solidFill>
                    <a:latin typeface="Neutraface 2 Display Light" panose="02000600030000020004" pitchFamily="50" charset="0"/>
                  </a:rPr>
                  <a:t>14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631387" y="5538298"/>
                <a:ext cx="6270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spc="300" dirty="0">
                    <a:solidFill>
                      <a:schemeClr val="bg1"/>
                    </a:solidFill>
                    <a:latin typeface="Neutraface 2 Text Book" panose="020B0503020202020102" pitchFamily="34" charset="0"/>
                  </a:rPr>
                  <a:t>LAYAR</a:t>
                </a:r>
              </a:p>
            </p:txBody>
          </p:sp>
          <p:pic>
            <p:nvPicPr>
              <p:cNvPr id="95" name="Picture 9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1870" y="5059580"/>
                <a:ext cx="885528" cy="656682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9365985" y="2166354"/>
              <a:ext cx="1858019" cy="3170099"/>
              <a:chOff x="1849721" y="4905669"/>
              <a:chExt cx="1858019" cy="3170099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2555169" y="4905669"/>
                <a:ext cx="1152571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0" spc="-150" dirty="0">
                    <a:solidFill>
                      <a:schemeClr val="bg1"/>
                    </a:solidFill>
                    <a:latin typeface="Neutraface 2 Display Light" panose="02000600030000020004" pitchFamily="50" charset="0"/>
                  </a:rPr>
                  <a:t>6.8</a:t>
                </a:r>
              </a:p>
              <a:p>
                <a:pPr algn="r"/>
                <a:endParaRPr lang="en-US" sz="5000" spc="-150" dirty="0">
                  <a:solidFill>
                    <a:schemeClr val="bg1"/>
                  </a:solidFill>
                  <a:latin typeface="Neutraface 2 Display Light" panose="02000600030000020004" pitchFamily="50" charset="0"/>
                </a:endParaRPr>
              </a:p>
              <a:p>
                <a:pPr algn="r"/>
                <a:endParaRPr lang="en-US" sz="5000" spc="-150" dirty="0">
                  <a:solidFill>
                    <a:schemeClr val="bg1"/>
                  </a:solidFill>
                  <a:latin typeface="Neutraface 2 Display Light" panose="02000600030000020004" pitchFamily="50" charset="0"/>
                </a:endParaRPr>
              </a:p>
              <a:p>
                <a:pPr algn="r"/>
                <a:endParaRPr lang="en-US" sz="5000" spc="-150" dirty="0">
                  <a:solidFill>
                    <a:schemeClr val="bg1"/>
                  </a:solidFill>
                  <a:latin typeface="Neutraface 2 Display Light" panose="02000600030000020004" pitchFamily="50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919740" y="5550998"/>
                <a:ext cx="6270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spc="300" dirty="0">
                    <a:solidFill>
                      <a:schemeClr val="bg1"/>
                    </a:solidFill>
                    <a:latin typeface="Neutraface 2 Text Book" panose="020B0503020202020102" pitchFamily="34" charset="0"/>
                  </a:rPr>
                  <a:t>LAYAR</a:t>
                </a:r>
              </a:p>
            </p:txBody>
          </p:sp>
          <p:pic>
            <p:nvPicPr>
              <p:cNvPr id="97" name="Picture 9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49721" y="5079145"/>
                <a:ext cx="895477" cy="656682"/>
              </a:xfrm>
              <a:prstGeom prst="rect">
                <a:avLst/>
              </a:prstGeom>
            </p:spPr>
          </p:pic>
        </p:grpSp>
        <p:grpSp>
          <p:nvGrpSpPr>
            <p:cNvPr id="17" name="Group 16"/>
            <p:cNvGrpSpPr/>
            <p:nvPr/>
          </p:nvGrpSpPr>
          <p:grpSpPr>
            <a:xfrm>
              <a:off x="7840847" y="3040909"/>
              <a:ext cx="1735848" cy="891550"/>
              <a:chOff x="3068964" y="4905672"/>
              <a:chExt cx="1735848" cy="891550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3460513" y="4905672"/>
                <a:ext cx="1298369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0" spc="-150" dirty="0">
                    <a:solidFill>
                      <a:schemeClr val="bg1"/>
                    </a:solidFill>
                    <a:latin typeface="Neutraface 2 Display Light" panose="02000600030000020004" pitchFamily="50" charset="0"/>
                  </a:rPr>
                  <a:t>4.3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177716" y="5551001"/>
                <a:ext cx="6270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spc="300" dirty="0">
                    <a:solidFill>
                      <a:schemeClr val="bg1"/>
                    </a:solidFill>
                    <a:latin typeface="Neutraface 2 Text Book" panose="020B0503020202020102" pitchFamily="34" charset="0"/>
                  </a:rPr>
                  <a:t>LAYAR</a:t>
                </a:r>
              </a:p>
            </p:txBody>
          </p:sp>
          <p:pic>
            <p:nvPicPr>
              <p:cNvPr id="99" name="Picture 9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68964" y="5079145"/>
                <a:ext cx="895477" cy="656682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9392799" y="3040910"/>
              <a:ext cx="1845953" cy="891550"/>
              <a:chOff x="4440083" y="4905671"/>
              <a:chExt cx="1845953" cy="891550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5119731" y="4905671"/>
                <a:ext cx="1166305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0" spc="-150" dirty="0">
                    <a:solidFill>
                      <a:schemeClr val="bg1"/>
                    </a:solidFill>
                    <a:latin typeface="Neutraface 2 Display Light" panose="02000600030000020004" pitchFamily="50" charset="0"/>
                  </a:rPr>
                  <a:t>3.9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5477255" y="5551000"/>
                <a:ext cx="6270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spc="300" dirty="0">
                    <a:solidFill>
                      <a:schemeClr val="bg1"/>
                    </a:solidFill>
                    <a:latin typeface="Neutraface 2 Text Book" panose="020B0503020202020102" pitchFamily="34" charset="0"/>
                  </a:rPr>
                  <a:t>LAYAR</a:t>
                </a:r>
              </a:p>
            </p:txBody>
          </p:sp>
          <p:pic>
            <p:nvPicPr>
              <p:cNvPr id="101" name="Picture 10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40083" y="5077816"/>
                <a:ext cx="895477" cy="656682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7758733" y="3876846"/>
              <a:ext cx="1837730" cy="878850"/>
              <a:chOff x="5545378" y="4905671"/>
              <a:chExt cx="1837730" cy="878850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6159898" y="4905671"/>
                <a:ext cx="117629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0" spc="-150" dirty="0">
                    <a:solidFill>
                      <a:schemeClr val="bg1"/>
                    </a:solidFill>
                    <a:latin typeface="Neutraface 2 Display Light" panose="02000600030000020004" pitchFamily="50" charset="0"/>
                  </a:rPr>
                  <a:t>2.4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756012" y="5538300"/>
                <a:ext cx="6270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spc="300" dirty="0">
                    <a:solidFill>
                      <a:schemeClr val="bg1"/>
                    </a:solidFill>
                    <a:latin typeface="Neutraface 2 Text Book" panose="020B0503020202020102" pitchFamily="34" charset="0"/>
                  </a:rPr>
                  <a:t>LAYAR</a:t>
                </a:r>
              </a:p>
            </p:txBody>
          </p:sp>
          <p:pic>
            <p:nvPicPr>
              <p:cNvPr id="103" name="Picture 10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45378" y="5077816"/>
                <a:ext cx="895477" cy="656682"/>
              </a:xfrm>
              <a:prstGeom prst="rect">
                <a:avLst/>
              </a:prstGeom>
            </p:spPr>
          </p:pic>
        </p:grpSp>
        <p:grpSp>
          <p:nvGrpSpPr>
            <p:cNvPr id="25" name="Group 24"/>
            <p:cNvGrpSpPr/>
            <p:nvPr/>
          </p:nvGrpSpPr>
          <p:grpSpPr>
            <a:xfrm>
              <a:off x="9410276" y="3871111"/>
              <a:ext cx="1831782" cy="891550"/>
              <a:chOff x="7011769" y="4905671"/>
              <a:chExt cx="1831782" cy="891550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7673287" y="4905671"/>
                <a:ext cx="1170264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0" spc="-150" dirty="0">
                    <a:solidFill>
                      <a:schemeClr val="bg1"/>
                    </a:solidFill>
                    <a:latin typeface="Neutraface 2 Display Light" panose="02000600030000020004" pitchFamily="50" charset="0"/>
                  </a:rPr>
                  <a:t>1.8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8034770" y="5551000"/>
                <a:ext cx="6270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spc="300" dirty="0">
                    <a:solidFill>
                      <a:schemeClr val="bg1"/>
                    </a:solidFill>
                    <a:latin typeface="Neutraface 2 Text Book" panose="020B0503020202020102" pitchFamily="34" charset="0"/>
                  </a:rPr>
                  <a:t>LAYAR</a:t>
                </a:r>
              </a:p>
            </p:txBody>
          </p:sp>
          <p:pic>
            <p:nvPicPr>
              <p:cNvPr id="105" name="Picture 104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11769" y="5092365"/>
                <a:ext cx="895477" cy="656682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7803698" y="4783230"/>
              <a:ext cx="1789162" cy="951937"/>
              <a:chOff x="8151259" y="4905671"/>
              <a:chExt cx="1789162" cy="951937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8720223" y="4905671"/>
                <a:ext cx="1173484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0" spc="-150" dirty="0">
                    <a:solidFill>
                      <a:schemeClr val="bg1"/>
                    </a:solidFill>
                    <a:latin typeface="Neutraface 2 Display Light" panose="02000600030000020004" pitchFamily="50" charset="0"/>
                  </a:rPr>
                  <a:t>1.2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9133793" y="5611387"/>
                <a:ext cx="80662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00" spc="300" dirty="0">
                    <a:solidFill>
                      <a:schemeClr val="bg1"/>
                    </a:solidFill>
                    <a:latin typeface="Neutraface 2 Text Book" panose="020B0503020202020102" pitchFamily="34" charset="0"/>
                  </a:rPr>
                  <a:t>LAYAR</a:t>
                </a:r>
              </a:p>
            </p:txBody>
          </p:sp>
          <p:pic>
            <p:nvPicPr>
              <p:cNvPr id="107" name="Picture 10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51259" y="5077816"/>
                <a:ext cx="885528" cy="656682"/>
              </a:xfrm>
              <a:prstGeom prst="rect">
                <a:avLst/>
              </a:prstGeom>
            </p:spPr>
          </p:pic>
        </p:grpSp>
        <p:grpSp>
          <p:nvGrpSpPr>
            <p:cNvPr id="27" name="Group 26"/>
            <p:cNvGrpSpPr/>
            <p:nvPr/>
          </p:nvGrpSpPr>
          <p:grpSpPr>
            <a:xfrm>
              <a:off x="9278253" y="4777700"/>
              <a:ext cx="1946406" cy="891550"/>
              <a:chOff x="9433877" y="4905671"/>
              <a:chExt cx="1946406" cy="891550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10060559" y="4905671"/>
                <a:ext cx="1319724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0" spc="-150" dirty="0">
                    <a:solidFill>
                      <a:schemeClr val="bg1"/>
                    </a:solidFill>
                    <a:latin typeface="Neutraface 2 Display Light" panose="02000600030000020004" pitchFamily="50" charset="0"/>
                  </a:rPr>
                  <a:t>0.4</a:t>
                </a: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0592284" y="5551000"/>
                <a:ext cx="6270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spc="300" dirty="0">
                    <a:solidFill>
                      <a:schemeClr val="bg1"/>
                    </a:solidFill>
                    <a:latin typeface="Neutraface 2 Text Book" panose="020B0503020202020102" pitchFamily="34" charset="0"/>
                  </a:rPr>
                  <a:t>LAYAR</a:t>
                </a:r>
              </a:p>
            </p:txBody>
          </p:sp>
          <p:pic>
            <p:nvPicPr>
              <p:cNvPr id="110" name="Picture 10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33877" y="5091955"/>
                <a:ext cx="1179541" cy="656682"/>
              </a:xfrm>
              <a:prstGeom prst="rect">
                <a:avLst/>
              </a:prstGeom>
            </p:spPr>
          </p:pic>
        </p:grpSp>
      </p:grpSp>
      <p:sp>
        <p:nvSpPr>
          <p:cNvPr id="66" name="TextBox 65"/>
          <p:cNvSpPr txBox="1"/>
          <p:nvPr/>
        </p:nvSpPr>
        <p:spPr>
          <a:xfrm>
            <a:off x="4571126" y="1116512"/>
            <a:ext cx="567777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spc="300" dirty="0">
                <a:latin typeface="Neutraface 2 Text Light" panose="020B0303020202020102" pitchFamily="34" charset="0"/>
              </a:rPr>
              <a:t>ULASAN</a:t>
            </a:r>
          </a:p>
          <a:p>
            <a:pPr>
              <a:lnSpc>
                <a:spcPts val="4500"/>
              </a:lnSpc>
            </a:pPr>
            <a:r>
              <a:rPr lang="en-US" sz="4500" spc="300" dirty="0">
                <a:latin typeface="Neutraface 2 Text Light" panose="020B0303020202020102" pitchFamily="34" charset="0"/>
              </a:rPr>
              <a:t>BIOSKOP</a:t>
            </a:r>
          </a:p>
          <a:p>
            <a:pPr>
              <a:lnSpc>
                <a:spcPts val="4500"/>
              </a:lnSpc>
            </a:pPr>
            <a:r>
              <a:rPr lang="en-US" sz="4500" spc="300" dirty="0">
                <a:latin typeface="Neutraface 2 Text Light" panose="020B0303020202020102" pitchFamily="34" charset="0"/>
              </a:rPr>
              <a:t>INDONESIA</a:t>
            </a:r>
            <a:endParaRPr lang="en-US" sz="4500" spc="300" dirty="0">
              <a:latin typeface="Neutraface 2 Text Bold" panose="020B0803020202020102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27700" y="6347593"/>
            <a:ext cx="6083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utraface 2 Text Book" panose="020B0503020202020102" pitchFamily="34" charset="0"/>
              </a:rPr>
              <a:t>Sumber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Neutraface 2 Text Book" panose="020B0503020202020102" pitchFamily="34" charset="0"/>
              </a:rPr>
              <a:t>: BKPM &amp; BEKRAF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4C588D-1B0B-4C21-B11E-03E181999046}"/>
              </a:ext>
            </a:extLst>
          </p:cNvPr>
          <p:cNvGrpSpPr/>
          <p:nvPr/>
        </p:nvGrpSpPr>
        <p:grpSpPr>
          <a:xfrm>
            <a:off x="6235162" y="3213165"/>
            <a:ext cx="2047743" cy="2229993"/>
            <a:chOff x="6235162" y="3213165"/>
            <a:chExt cx="2047743" cy="2229993"/>
          </a:xfrm>
        </p:grpSpPr>
        <p:sp>
          <p:nvSpPr>
            <p:cNvPr id="9" name="TextBox 8"/>
            <p:cNvSpPr txBox="1"/>
            <p:nvPr/>
          </p:nvSpPr>
          <p:spPr>
            <a:xfrm>
              <a:off x="6235162" y="4381330"/>
              <a:ext cx="204774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spc="-150" dirty="0">
                  <a:latin typeface="Neutraface 2 Display Light" panose="02000600030000020004" pitchFamily="50" charset="0"/>
                </a:rPr>
                <a:t>1118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000869" y="5119993"/>
              <a:ext cx="55976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LAYAR</a:t>
              </a:r>
            </a:p>
          </p:txBody>
        </p:sp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360604" y="3213165"/>
              <a:ext cx="1796858" cy="1276457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D1EEF3-EFC3-4CF4-9642-81218BB7A82C}"/>
              </a:ext>
            </a:extLst>
          </p:cNvPr>
          <p:cNvGrpSpPr/>
          <p:nvPr/>
        </p:nvGrpSpPr>
        <p:grpSpPr>
          <a:xfrm>
            <a:off x="4571555" y="3183757"/>
            <a:ext cx="1330993" cy="2187961"/>
            <a:chOff x="4571555" y="3183757"/>
            <a:chExt cx="1330993" cy="2187961"/>
          </a:xfrm>
        </p:grpSpPr>
        <p:sp>
          <p:nvSpPr>
            <p:cNvPr id="8" name="TextBox 7"/>
            <p:cNvSpPr txBox="1"/>
            <p:nvPr/>
          </p:nvSpPr>
          <p:spPr>
            <a:xfrm>
              <a:off x="4904400" y="5048553"/>
              <a:ext cx="70724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BIOKSOP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BC510D2-BF10-4F1A-8EFB-502A8F968421}"/>
                </a:ext>
              </a:extLst>
            </p:cNvPr>
            <p:cNvGrpSpPr/>
            <p:nvPr/>
          </p:nvGrpSpPr>
          <p:grpSpPr>
            <a:xfrm>
              <a:off x="4571555" y="3183757"/>
              <a:ext cx="1330993" cy="2059347"/>
              <a:chOff x="4571555" y="3183757"/>
              <a:chExt cx="1330993" cy="2059347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571555" y="4381330"/>
                <a:ext cx="133099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spc="-150" dirty="0">
                    <a:latin typeface="Neutraface 2 Display Light" panose="02000600030000020004" pitchFamily="50" charset="0"/>
                  </a:rPr>
                  <a:t>218</a:t>
                </a:r>
              </a:p>
            </p:txBody>
          </p:sp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22944" y="3183757"/>
                <a:ext cx="1254007" cy="1254007"/>
              </a:xfrm>
              <a:prstGeom prst="rect">
                <a:avLst/>
              </a:prstGeom>
            </p:spPr>
          </p:pic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0F850D-1E8A-46FF-AE3E-71F6743630C1}"/>
              </a:ext>
            </a:extLst>
          </p:cNvPr>
          <p:cNvGrpSpPr/>
          <p:nvPr/>
        </p:nvGrpSpPr>
        <p:grpSpPr>
          <a:xfrm>
            <a:off x="8219790" y="3058146"/>
            <a:ext cx="4026498" cy="2355030"/>
            <a:chOff x="8219790" y="3058146"/>
            <a:chExt cx="4026498" cy="2355030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529857" y="3672736"/>
              <a:ext cx="653107" cy="51592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8722791" y="4422788"/>
              <a:ext cx="352349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spc="-150" dirty="0">
                  <a:latin typeface="Neutraface 2 Display Light" panose="02000600030000020004" pitchFamily="50" charset="0"/>
                </a:rPr>
                <a:t>9000-15000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204659" y="5090011"/>
              <a:ext cx="55976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LAYAR</a:t>
              </a:r>
            </a:p>
          </p:txBody>
        </p:sp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655517" y="3058146"/>
              <a:ext cx="1623726" cy="1366414"/>
            </a:xfrm>
            <a:prstGeom prst="rect">
              <a:avLst/>
            </a:prstGeom>
          </p:spPr>
        </p:pic>
        <p:sp>
          <p:nvSpPr>
            <p:cNvPr id="51" name="TextBox 28"/>
            <p:cNvSpPr txBox="1">
              <a:spLocks noChangeArrowheads="1"/>
            </p:cNvSpPr>
            <p:nvPr/>
          </p:nvSpPr>
          <p:spPr bwMode="auto">
            <a:xfrm>
              <a:off x="8219790" y="4356966"/>
              <a:ext cx="1579562" cy="27699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chemeClr val="accent5">
                      <a:lumMod val="75000"/>
                    </a:schemeClr>
                  </a:solidFill>
                  <a:latin typeface="Neutraface 2 Display Light" panose="02000600030000020004"/>
                </a:rPr>
                <a:t>TARGET LAYAR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491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727700" y="6347593"/>
            <a:ext cx="6083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utraface 2 Text Book" panose="020B0503020202020102" pitchFamily="34" charset="0"/>
              </a:rPr>
              <a:t>Sumber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Neutraface 2 Text Book" panose="020B0503020202020102" pitchFamily="34" charset="0"/>
              </a:rPr>
              <a:t>: BKPM &amp; BEKRAF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5100" y="536575"/>
            <a:ext cx="4213226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000" b="1" spc="300" dirty="0">
                <a:latin typeface="Neutraface 2 Text Light" panose="020B0303020202020102" pitchFamily="34" charset="0"/>
              </a:rPr>
              <a:t>DISTRIBUSI</a:t>
            </a:r>
          </a:p>
          <a:p>
            <a:pPr>
              <a:lnSpc>
                <a:spcPts val="3500"/>
              </a:lnSpc>
            </a:pPr>
            <a:r>
              <a:rPr lang="en-US" sz="3000" b="1" spc="300" dirty="0">
                <a:latin typeface="Neutraface 2 Text Light" panose="020B0303020202020102" pitchFamily="34" charset="0"/>
              </a:rPr>
              <a:t>BIOSKOP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B9E835-0187-44C2-9A38-6595649450E2}"/>
              </a:ext>
            </a:extLst>
          </p:cNvPr>
          <p:cNvGrpSpPr/>
          <p:nvPr/>
        </p:nvGrpSpPr>
        <p:grpSpPr>
          <a:xfrm>
            <a:off x="370678" y="3221461"/>
            <a:ext cx="1521943" cy="2231770"/>
            <a:chOff x="370678" y="3221461"/>
            <a:chExt cx="1521943" cy="2231770"/>
          </a:xfrm>
        </p:grpSpPr>
        <p:sp>
          <p:nvSpPr>
            <p:cNvPr id="24" name="TextBox 23"/>
            <p:cNvSpPr txBox="1"/>
            <p:nvPr/>
          </p:nvSpPr>
          <p:spPr>
            <a:xfrm>
              <a:off x="370678" y="4406791"/>
              <a:ext cx="152194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spc="-150" dirty="0">
                  <a:latin typeface="Neutraface 2 Display Light" panose="02000600030000020004" pitchFamily="50" charset="0"/>
                </a:rPr>
                <a:t>218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4057" y="5145454"/>
              <a:ext cx="6751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BIOSKOP</a:t>
              </a: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3221461"/>
              <a:ext cx="1254007" cy="125400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9CCE48A-2450-4E9C-B900-849C8E214F6F}"/>
              </a:ext>
            </a:extLst>
          </p:cNvPr>
          <p:cNvGrpSpPr/>
          <p:nvPr/>
        </p:nvGrpSpPr>
        <p:grpSpPr>
          <a:xfrm>
            <a:off x="1769674" y="1447800"/>
            <a:ext cx="10298675" cy="4168051"/>
            <a:chOff x="1769674" y="1447800"/>
            <a:chExt cx="10298675" cy="416805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5258292-3724-4368-802B-A0BEF32CF150}"/>
                </a:ext>
              </a:extLst>
            </p:cNvPr>
            <p:cNvGrpSpPr/>
            <p:nvPr/>
          </p:nvGrpSpPr>
          <p:grpSpPr>
            <a:xfrm>
              <a:off x="2375205" y="1447800"/>
              <a:ext cx="9693144" cy="4168051"/>
              <a:chOff x="2375205" y="1447800"/>
              <a:chExt cx="9693144" cy="4168051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40861" y="1447800"/>
                <a:ext cx="9527488" cy="3505200"/>
              </a:xfrm>
              <a:prstGeom prst="rect">
                <a:avLst/>
              </a:prstGeom>
              <a:noFill/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2375205" y="4246868"/>
                <a:ext cx="1359518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spc="-150" dirty="0">
                    <a:latin typeface="Neutraface 2 Display Light" panose="02000600030000020004" pitchFamily="50" charset="0"/>
                  </a:rPr>
                  <a:t>116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527070" y="4962525"/>
                <a:ext cx="12691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JABODETABEK+</a:t>
                </a:r>
              </a:p>
              <a:p>
                <a:pPr algn="ctr"/>
                <a:r>
                  <a:rPr lang="en-US" sz="12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Bandung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945930" y="4246868"/>
                <a:ext cx="1241426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spc="-150" dirty="0">
                    <a:latin typeface="Neutraface 2 Display Light" panose="02000600030000020004" pitchFamily="50" charset="0"/>
                  </a:rPr>
                  <a:t>27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948065" y="4969520"/>
                <a:ext cx="13324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Pulau</a:t>
                </a:r>
                <a:r>
                  <a:rPr lang="en-US" sz="12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 </a:t>
                </a:r>
                <a:r>
                  <a:rPr lang="en-US" sz="1200" dirty="0" err="1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Jawa</a:t>
                </a:r>
                <a:endParaRPr lang="en-US" sz="1200" dirty="0">
                  <a:solidFill>
                    <a:srgbClr val="1F417D"/>
                  </a:solidFill>
                  <a:latin typeface="Neutraface 2 Text Book" panose="020B0503020202020102" pitchFamily="34" charset="0"/>
                </a:endParaRPr>
              </a:p>
              <a:p>
                <a:pPr algn="ctr"/>
                <a:r>
                  <a:rPr lang="en-US" sz="12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(Di </a:t>
                </a:r>
                <a:r>
                  <a:rPr lang="en-US" sz="1200" dirty="0" err="1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Luar</a:t>
                </a:r>
                <a:r>
                  <a:rPr lang="en-US" sz="12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 JABODETABEK+</a:t>
                </a:r>
              </a:p>
              <a:p>
                <a:pPr algn="ctr"/>
                <a:r>
                  <a:rPr lang="en-US" sz="12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Bandung)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328387" y="4246868"/>
                <a:ext cx="1241426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spc="-150" dirty="0">
                    <a:latin typeface="Neutraface 2 Display Light" panose="02000600030000020004" pitchFamily="50" charset="0"/>
                  </a:rPr>
                  <a:t>75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631086" y="4962525"/>
                <a:ext cx="7312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Di </a:t>
                </a:r>
                <a:r>
                  <a:rPr lang="en-US" sz="1200" dirty="0" err="1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Luar</a:t>
                </a:r>
                <a:endParaRPr lang="en-US" sz="1200" dirty="0">
                  <a:solidFill>
                    <a:srgbClr val="1F417D"/>
                  </a:solidFill>
                  <a:latin typeface="Neutraface 2 Text Book" panose="020B0503020202020102" pitchFamily="34" charset="0"/>
                </a:endParaRPr>
              </a:p>
              <a:p>
                <a:pPr algn="ctr"/>
                <a:r>
                  <a:rPr lang="en-US" sz="1200" dirty="0" err="1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Pulau</a:t>
                </a:r>
                <a:r>
                  <a:rPr lang="en-US" sz="12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 </a:t>
                </a:r>
                <a:r>
                  <a:rPr lang="en-US" sz="1200" dirty="0" err="1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Jawa</a:t>
                </a:r>
                <a:endParaRPr lang="en-US" sz="1200" dirty="0">
                  <a:solidFill>
                    <a:srgbClr val="1F417D"/>
                  </a:solidFill>
                  <a:latin typeface="Neutraface 2 Text Book" panose="020B0503020202020102" pitchFamily="34" charset="0"/>
                </a:endParaRPr>
              </a:p>
            </p:txBody>
          </p:sp>
        </p:grp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69674" y="4704067"/>
              <a:ext cx="653107" cy="515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848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172738" y="283464"/>
            <a:ext cx="6445621" cy="6287188"/>
            <a:chOff x="361000" y="1465398"/>
            <a:chExt cx="3954844" cy="3857634"/>
          </a:xfrm>
        </p:grpSpPr>
        <p:pic>
          <p:nvPicPr>
            <p:cNvPr id="3" name="Picture 2" descr="bannercahaya1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9581" y="1465398"/>
              <a:ext cx="1306263" cy="1904533"/>
            </a:xfrm>
            <a:prstGeom prst="rect">
              <a:avLst/>
            </a:prstGeom>
          </p:spPr>
        </p:pic>
        <p:pic>
          <p:nvPicPr>
            <p:cNvPr id="4" name="Picture 3" descr="Assalamualaikum_Beij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400" y="3429000"/>
              <a:ext cx="1286071" cy="1894032"/>
            </a:xfrm>
            <a:prstGeom prst="rect">
              <a:avLst/>
            </a:prstGeom>
          </p:spPr>
        </p:pic>
        <p:pic>
          <p:nvPicPr>
            <p:cNvPr id="5" name="Picture 4" descr="bulanterbelah_thumb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1"/>
            <a:stretch/>
          </p:blipFill>
          <p:spPr>
            <a:xfrm>
              <a:off x="3009581" y="3429000"/>
              <a:ext cx="1306263" cy="1891070"/>
            </a:xfrm>
            <a:prstGeom prst="rect">
              <a:avLst/>
            </a:prstGeom>
          </p:spPr>
        </p:pic>
        <p:pic>
          <p:nvPicPr>
            <p:cNvPr id="6" name="Picture 5" descr="film-refrain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400" y="1465399"/>
              <a:ext cx="1301431" cy="1904533"/>
            </a:xfrm>
            <a:prstGeom prst="rect">
              <a:avLst/>
            </a:prstGeom>
          </p:spPr>
        </p:pic>
        <p:pic>
          <p:nvPicPr>
            <p:cNvPr id="7" name="Picture 6" descr="Tampan_Tailor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000" y="1465398"/>
              <a:ext cx="1283650" cy="1904533"/>
            </a:xfrm>
            <a:prstGeom prst="rect">
              <a:avLst/>
            </a:prstGeom>
          </p:spPr>
        </p:pic>
        <p:pic>
          <p:nvPicPr>
            <p:cNvPr id="8" name="Picture 7" descr="Poster-film-Winter-in-Tokyo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000" y="3429000"/>
              <a:ext cx="1283650" cy="1894032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7775403" y="2125843"/>
            <a:ext cx="3605611" cy="3209895"/>
            <a:chOff x="7246872" y="2189851"/>
            <a:chExt cx="3605611" cy="3209895"/>
          </a:xfrm>
        </p:grpSpPr>
        <p:sp>
          <p:nvSpPr>
            <p:cNvPr id="10" name="TextBox 9"/>
            <p:cNvSpPr txBox="1"/>
            <p:nvPr/>
          </p:nvSpPr>
          <p:spPr>
            <a:xfrm>
              <a:off x="7246872" y="2189851"/>
              <a:ext cx="2895600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0" spc="-300" dirty="0" smtClean="0">
                  <a:solidFill>
                    <a:srgbClr val="1F417D"/>
                  </a:solidFill>
                  <a:latin typeface="Neutraface 2 Text Bold" panose="020B0803020202020102" pitchFamily="34" charset="0"/>
                </a:rPr>
                <a:t>33</a:t>
              </a:r>
              <a:endParaRPr lang="en-US" sz="15000" spc="-300" dirty="0">
                <a:solidFill>
                  <a:srgbClr val="1F417D"/>
                </a:solidFill>
                <a:latin typeface="Neutraface 2 Text Bold" panose="020B0803020202020102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90270" y="4154070"/>
              <a:ext cx="2514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rgbClr val="1F417D"/>
                  </a:solidFill>
                  <a:latin typeface="Gotham Black" pitchFamily="50" charset="0"/>
                  <a:cs typeface="Gotham Black" pitchFamily="50" charset="0"/>
                </a:rPr>
                <a:t>JUTA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94497" y="4753415"/>
              <a:ext cx="35579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Total </a:t>
              </a:r>
              <a:r>
                <a:rPr lang="en-US" b="1" dirty="0" err="1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tiket</a:t>
              </a:r>
              <a:r>
                <a:rPr lang="en-US" b="1" dirty="0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 yang </a:t>
              </a:r>
              <a:r>
                <a:rPr lang="en-US" b="1" dirty="0" err="1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terjual</a:t>
              </a:r>
              <a:endParaRPr lang="en-US" b="1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endParaRPr>
            </a:p>
            <a:p>
              <a:r>
                <a:rPr lang="en-US" b="1" dirty="0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Period  </a:t>
              </a:r>
              <a:r>
                <a:rPr lang="en-US" b="1" dirty="0" err="1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Januari</a:t>
              </a:r>
              <a:r>
                <a:rPr lang="en-US" b="1" dirty="0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 – </a:t>
              </a:r>
              <a:r>
                <a:rPr lang="en-US" b="1" dirty="0" err="1" smtClean="0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Desember</a:t>
              </a:r>
              <a:r>
                <a:rPr lang="en-US" b="1" dirty="0" smtClean="0">
                  <a:solidFill>
                    <a:srgbClr val="000000"/>
                  </a:solidFill>
                  <a:latin typeface="Neutraface 2 Text Light" panose="020B0303020202020102" pitchFamily="34" charset="0"/>
                  <a:cs typeface="Arial"/>
                </a:rPr>
                <a:t> 2016</a:t>
              </a:r>
              <a:endParaRPr lang="en-US" b="1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727700" y="6347593"/>
            <a:ext cx="6083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utraface 2 Text Book" panose="020B0503020202020102" pitchFamily="34" charset="0"/>
              </a:rPr>
              <a:t>Sumber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Neutraface 2 Text Book" panose="020B0503020202020102" pitchFamily="34" charset="0"/>
              </a:rPr>
              <a:t> : www.filmindonesia.or.id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841614" y="1502283"/>
            <a:ext cx="4213226" cy="1197317"/>
            <a:chOff x="8189976" y="1502283"/>
            <a:chExt cx="4213226" cy="1197317"/>
          </a:xfrm>
        </p:grpSpPr>
        <p:sp>
          <p:nvSpPr>
            <p:cNvPr id="2" name="TextBox 1"/>
            <p:cNvSpPr txBox="1"/>
            <p:nvPr/>
          </p:nvSpPr>
          <p:spPr>
            <a:xfrm>
              <a:off x="8189976" y="2376435"/>
              <a:ext cx="24689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latin typeface="Neutraface 2 Text Bold" panose="020B0803020202020102" pitchFamily="34" charset="0"/>
                </a:rPr>
                <a:t>FILM INDONESIA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189976" y="1502283"/>
              <a:ext cx="4213226" cy="990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z="3600" spc="300" dirty="0">
                  <a:latin typeface="MS Gothic" panose="020B0609070205080204" pitchFamily="49" charset="-128"/>
                  <a:ea typeface="MS Gothic" panose="020B0609070205080204" pitchFamily="49" charset="-128"/>
                </a:rPr>
                <a:t>MARKET</a:t>
              </a:r>
            </a:p>
            <a:p>
              <a:pPr>
                <a:lnSpc>
                  <a:spcPts val="3500"/>
                </a:lnSpc>
              </a:pPr>
              <a:r>
                <a:rPr lang="en-US" sz="3600" spc="300" dirty="0">
                  <a:latin typeface="MS Gothic" panose="020B0609070205080204" pitchFamily="49" charset="-128"/>
                  <a:ea typeface="MS Gothic" panose="020B0609070205080204" pitchFamily="49" charset="-128"/>
                </a:rPr>
                <a:t>PENONTON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3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TextBox 3"/>
          <p:cNvSpPr txBox="1">
            <a:spLocks noChangeArrowheads="1"/>
          </p:cNvSpPr>
          <p:nvPr/>
        </p:nvSpPr>
        <p:spPr bwMode="auto">
          <a:xfrm>
            <a:off x="8867775" y="6469063"/>
            <a:ext cx="1516063" cy="260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100">
                <a:latin typeface="Arial" panose="020B0604020202020204" pitchFamily="34" charset="0"/>
                <a:cs typeface="Arial" panose="020B0604020202020204" pitchFamily="34" charset="0"/>
              </a:rPr>
              <a:t>Sumber : MPAA.org</a:t>
            </a:r>
          </a:p>
        </p:txBody>
      </p:sp>
      <p:sp>
        <p:nvSpPr>
          <p:cNvPr id="1048883" name="TextBox 4"/>
          <p:cNvSpPr txBox="1">
            <a:spLocks noChangeArrowheads="1"/>
          </p:cNvSpPr>
          <p:nvPr/>
        </p:nvSpPr>
        <p:spPr bwMode="auto">
          <a:xfrm>
            <a:off x="2114273" y="142384"/>
            <a:ext cx="7716838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Neutraface 2 Display Light" panose="02000600030000020004"/>
                <a:cs typeface="Arial" panose="020B0604020202020204" pitchFamily="34" charset="0"/>
              </a:rPr>
              <a:t>F</a:t>
            </a:r>
            <a:r>
              <a:rPr lang="en-US" altLang="en-US" b="1" dirty="0">
                <a:latin typeface="Neutraface 2 Display Light" panose="02000600030000020004"/>
                <a:cs typeface="Arial" panose="020B0604020202020204" pitchFamily="34" charset="0"/>
              </a:rPr>
              <a:t>ILM</a:t>
            </a:r>
            <a:r>
              <a:rPr lang="en-US" altLang="en-US" sz="3200" b="1" dirty="0">
                <a:latin typeface="Neutraface 2 Display Light" panose="02000600030000020004"/>
                <a:cs typeface="Arial" panose="020B0604020202020204" pitchFamily="34" charset="0"/>
              </a:rPr>
              <a:t> </a:t>
            </a:r>
            <a:r>
              <a:rPr lang="en-US" altLang="en-US" sz="3600" b="1" dirty="0">
                <a:latin typeface="Neutraface 2 Display Light" panose="02000600030000020004"/>
                <a:cs typeface="Arial" panose="020B0604020202020204" pitchFamily="34" charset="0"/>
              </a:rPr>
              <a:t>H</a:t>
            </a:r>
            <a:r>
              <a:rPr lang="en-US" altLang="en-US" b="1" dirty="0">
                <a:latin typeface="Neutraface 2 Display Light" panose="02000600030000020004"/>
                <a:cs typeface="Arial" panose="020B0604020202020204" pitchFamily="34" charset="0"/>
              </a:rPr>
              <a:t>OLLYWOOD</a:t>
            </a:r>
            <a:r>
              <a:rPr lang="en-US" altLang="en-US" sz="3600" b="1" dirty="0">
                <a:latin typeface="Neutraface 2 Display Light" panose="02000600030000020004"/>
                <a:cs typeface="Arial" panose="020B0604020202020204" pitchFamily="34" charset="0"/>
              </a:rPr>
              <a:t> 2015</a:t>
            </a:r>
            <a:endParaRPr lang="en-US" altLang="en-US" b="1" dirty="0">
              <a:latin typeface="Neutraface 2 Display Light" panose="02000600030000020004"/>
              <a:cs typeface="Arial" panose="020B0604020202020204" pitchFamily="34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849810" y="779535"/>
            <a:ext cx="864929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Neutraface 2 Display Light" panose="02000600030000020004"/>
                <a:cs typeface="Arial" panose="020B0604020202020204" pitchFamily="34" charset="0"/>
              </a:rPr>
              <a:t>Top 25 Films by U.S / Canada Box Office Earned in 2015</a:t>
            </a:r>
          </a:p>
        </p:txBody>
      </p:sp>
      <p:pic>
        <p:nvPicPr>
          <p:cNvPr id="3" name="Picture 2" descr="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1" t="16634" r="3667" b="10553"/>
          <a:stretch/>
        </p:blipFill>
        <p:spPr>
          <a:xfrm>
            <a:off x="2253826" y="1141939"/>
            <a:ext cx="7577285" cy="53271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324890" y="34456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8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TextBox 5"/>
          <p:cNvSpPr txBox="1">
            <a:spLocks noChangeArrowheads="1"/>
          </p:cNvSpPr>
          <p:nvPr/>
        </p:nvSpPr>
        <p:spPr bwMode="auto">
          <a:xfrm>
            <a:off x="8867775" y="6469063"/>
            <a:ext cx="1516063" cy="260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100">
                <a:latin typeface="Arial" panose="020B0604020202020204" pitchFamily="34" charset="0"/>
                <a:cs typeface="Arial" panose="020B0604020202020204" pitchFamily="34" charset="0"/>
              </a:rPr>
              <a:t>Sumber : MPAA.org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928817" y="258726"/>
            <a:ext cx="80616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latin typeface="Neutraface 2 Display Light" panose="02000600030000020004"/>
                <a:cs typeface="Arial" panose="020B0604020202020204" pitchFamily="34" charset="0"/>
              </a:rPr>
              <a:t>Box Office </a:t>
            </a:r>
            <a:r>
              <a:rPr lang="en-US" altLang="en-US" sz="3200" b="1" dirty="0" err="1">
                <a:latin typeface="Neutraface 2 Display Light" panose="02000600030000020004"/>
                <a:cs typeface="Arial" panose="020B0604020202020204" pitchFamily="34" charset="0"/>
              </a:rPr>
              <a:t>Internasional</a:t>
            </a:r>
            <a:r>
              <a:rPr lang="en-US" altLang="en-US" sz="3200" b="1" dirty="0">
                <a:latin typeface="Neutraface 2 Display Light" panose="02000600030000020004"/>
                <a:cs typeface="Arial" panose="020B0604020202020204" pitchFamily="34" charset="0"/>
              </a:rPr>
              <a:t> Per Wilayah</a:t>
            </a:r>
          </a:p>
        </p:txBody>
      </p:sp>
      <p:pic>
        <p:nvPicPr>
          <p:cNvPr id="4" name="Picture 3" descr="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7"/>
          <a:stretch/>
        </p:blipFill>
        <p:spPr>
          <a:xfrm>
            <a:off x="3035218" y="843501"/>
            <a:ext cx="5661437" cy="567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2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saga.co.uk/contentlibrary/saga/publishing/verticals/entertainment/films-and-tv/films-hero-126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8311" y="-14288"/>
            <a:ext cx="15568247" cy="741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12339961" cy="753249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80" name="Content Placeholder 2"/>
          <p:cNvSpPr>
            <a:spLocks noGrp="1"/>
          </p:cNvSpPr>
          <p:nvPr>
            <p:ph idx="1"/>
          </p:nvPr>
        </p:nvSpPr>
        <p:spPr>
          <a:xfrm>
            <a:off x="1173250" y="2839048"/>
            <a:ext cx="9697537" cy="3128962"/>
          </a:xfrm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Sales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film box office di Asia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naik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terus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hingga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190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Trilyun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fontAlgn="auto" hangingPunct="1">
              <a:spcAft>
                <a:spcPts val="0"/>
              </a:spcAft>
            </a:pP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fontAlgn="auto" hangingPunct="1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sendiri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layar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1200 (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sangat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sedikit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menempati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posisi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dunia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sales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sekitar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4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Trilyun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881" name="TextBox 7"/>
          <p:cNvSpPr txBox="1">
            <a:spLocks noChangeArrowheads="1"/>
          </p:cNvSpPr>
          <p:nvPr/>
        </p:nvSpPr>
        <p:spPr bwMode="auto">
          <a:xfrm>
            <a:off x="1641355" y="1086726"/>
            <a:ext cx="8761325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Gotham Black" pitchFamily="50" charset="0"/>
                <a:cs typeface="Gotham Black" pitchFamily="50" charset="0"/>
              </a:rPr>
              <a:t>PERTUMBUHAN PENJUALAN FILM HOLLYWOOD DI SELURUH DUNIA</a:t>
            </a:r>
          </a:p>
        </p:txBody>
      </p:sp>
    </p:spTree>
    <p:extLst>
      <p:ext uri="{BB962C8B-B14F-4D97-AF65-F5344CB8AC3E}">
        <p14:creationId xmlns:p14="http://schemas.microsoft.com/office/powerpoint/2010/main" val="429321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t="22561" r="1296" b="22561"/>
          <a:stretch/>
        </p:blipFill>
        <p:spPr>
          <a:xfrm>
            <a:off x="-9525" y="0"/>
            <a:ext cx="12191999" cy="68580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56" name="Group 55"/>
          <p:cNvGrpSpPr/>
          <p:nvPr/>
        </p:nvGrpSpPr>
        <p:grpSpPr>
          <a:xfrm>
            <a:off x="3440696" y="747240"/>
            <a:ext cx="5158031" cy="5158031"/>
            <a:chOff x="3753877" y="898396"/>
            <a:chExt cx="4531672" cy="45316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53877" y="898396"/>
              <a:ext cx="4531672" cy="4531672"/>
            </a:xfrm>
            <a:prstGeom prst="rect">
              <a:avLst/>
            </a:prstGeom>
          </p:spPr>
        </p:pic>
        <p:sp>
          <p:nvSpPr>
            <p:cNvPr id="55" name="Oval 54"/>
            <p:cNvSpPr/>
            <p:nvPr/>
          </p:nvSpPr>
          <p:spPr>
            <a:xfrm>
              <a:off x="4159586" y="1314450"/>
              <a:ext cx="3699564" cy="36995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27700" y="6347593"/>
            <a:ext cx="6083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utraface 2 Text Book" panose="020B0503020202020102" pitchFamily="34" charset="0"/>
              </a:rPr>
              <a:t>Sumber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Neutraface 2 Text Book" panose="020B0503020202020102" pitchFamily="34" charset="0"/>
              </a:rPr>
              <a:t>: Tempo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96739" y="5176050"/>
            <a:ext cx="20320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latin typeface="Neutraface 2 Display Light" panose="02000600030000020004" pitchFamily="50" charset="0"/>
              </a:rPr>
              <a:t>73</a:t>
            </a:r>
            <a:r>
              <a:rPr lang="en-US" sz="3000" spc="-150" dirty="0">
                <a:latin typeface="Neutraface 2 Display Light" panose="02000600030000020004" pitchFamily="50" charset="0"/>
              </a:rPr>
              <a:t>.68</a:t>
            </a:r>
            <a:r>
              <a:rPr lang="en-US" sz="5000" spc="-150" dirty="0"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5882" y="5914713"/>
            <a:ext cx="431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XXI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0073" y="5398041"/>
            <a:ext cx="483750" cy="48375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344" y="4418120"/>
            <a:ext cx="501338" cy="5324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874565" y="4211881"/>
            <a:ext cx="19605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latin typeface="Neutraface 2 Display Light" panose="02000600030000020004" pitchFamily="50" charset="0"/>
              </a:rPr>
              <a:t>12</a:t>
            </a:r>
            <a:r>
              <a:rPr lang="en-US" sz="3000" spc="-150" dirty="0">
                <a:latin typeface="Neutraface 2 Display Light" panose="02000600030000020004" pitchFamily="50" charset="0"/>
              </a:rPr>
              <a:t>.44</a:t>
            </a:r>
            <a:r>
              <a:rPr lang="en-US" sz="5000" spc="-150" dirty="0"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78241" y="4950544"/>
            <a:ext cx="939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CGV BLITZ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2792" y="3560361"/>
            <a:ext cx="483750" cy="48375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07599" y="3299918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latin typeface="Neutraface 2 Display Light" panose="02000600030000020004" pitchFamily="50" charset="0"/>
              </a:rPr>
              <a:t>6</a:t>
            </a:r>
            <a:r>
              <a:rPr lang="en-US" sz="3000" spc="-150" dirty="0">
                <a:latin typeface="Neutraface 2 Display Light" panose="02000600030000020004" pitchFamily="50" charset="0"/>
              </a:rPr>
              <a:t>.80</a:t>
            </a:r>
            <a:r>
              <a:rPr lang="en-US" sz="5000" spc="-150" dirty="0"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02551" y="4038581"/>
            <a:ext cx="9717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CINEMAXX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8949" y="2522017"/>
            <a:ext cx="483750" cy="48375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665056" y="2267104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latin typeface="Neutraface 2 Display Light" panose="02000600030000020004" pitchFamily="50" charset="0"/>
              </a:rPr>
              <a:t>1</a:t>
            </a:r>
            <a:r>
              <a:rPr lang="en-US" sz="3000" spc="-150" dirty="0">
                <a:latin typeface="Neutraface 2 Display Light" panose="02000600030000020004" pitchFamily="50" charset="0"/>
              </a:rPr>
              <a:t>.60</a:t>
            </a:r>
            <a:r>
              <a:rPr lang="en-US" sz="5000" spc="-150" dirty="0"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80945" y="3005767"/>
            <a:ext cx="929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PLATINUM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5565" y="1550519"/>
            <a:ext cx="472500" cy="48375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941414" y="1302988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latin typeface="Neutraface 2 Display Light" panose="02000600030000020004" pitchFamily="50" charset="0"/>
              </a:rPr>
              <a:t>1</a:t>
            </a:r>
            <a:r>
              <a:rPr lang="en-US" sz="3000" spc="-150" dirty="0">
                <a:latin typeface="Neutraface 2 Display Light" panose="02000600030000020004" pitchFamily="50" charset="0"/>
              </a:rPr>
              <a:t>.43</a:t>
            </a:r>
            <a:r>
              <a:rPr lang="en-US" sz="5000" spc="-150" dirty="0"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63202" y="2041651"/>
            <a:ext cx="918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NEW STAR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2239" y="606972"/>
            <a:ext cx="483750" cy="48375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888479" y="398527"/>
            <a:ext cx="16115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latin typeface="Neutraface 2 Display Light" panose="02000600030000020004" pitchFamily="50" charset="0"/>
              </a:rPr>
              <a:t>4</a:t>
            </a:r>
            <a:r>
              <a:rPr lang="en-US" sz="3000" spc="-150" dirty="0">
                <a:latin typeface="Neutraface 2 Display Light" panose="02000600030000020004" pitchFamily="50" charset="0"/>
              </a:rPr>
              <a:t>.05</a:t>
            </a:r>
            <a:r>
              <a:rPr lang="en-US" sz="5000" spc="-150" dirty="0"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01960" y="1060938"/>
            <a:ext cx="122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INDEPENDENT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076700" y="2267104"/>
            <a:ext cx="3860800" cy="215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600" b="1" spc="300" dirty="0">
                <a:latin typeface="Neutraface 2 Text Light" panose="020B0303020202020102" pitchFamily="34" charset="0"/>
              </a:rPr>
              <a:t>KOMPOSISI</a:t>
            </a:r>
          </a:p>
          <a:p>
            <a:pPr algn="ctr">
              <a:lnSpc>
                <a:spcPts val="4000"/>
              </a:lnSpc>
            </a:pPr>
            <a:r>
              <a:rPr lang="en-US" sz="3600" b="1" spc="300" dirty="0">
                <a:latin typeface="Neutraface 2 Text Light" panose="020B0303020202020102" pitchFamily="34" charset="0"/>
              </a:rPr>
              <a:t>KEPEMILIKAN</a:t>
            </a:r>
          </a:p>
          <a:p>
            <a:pPr algn="ctr">
              <a:lnSpc>
                <a:spcPts val="4000"/>
              </a:lnSpc>
            </a:pPr>
            <a:r>
              <a:rPr lang="en-US" sz="3600" b="1" spc="300" dirty="0">
                <a:latin typeface="Neutraface 2 Text Light" panose="020B0303020202020102" pitchFamily="34" charset="0"/>
              </a:rPr>
              <a:t>BIOSKOP DI</a:t>
            </a:r>
          </a:p>
          <a:p>
            <a:pPr algn="ctr">
              <a:lnSpc>
                <a:spcPts val="4000"/>
              </a:lnSpc>
            </a:pPr>
            <a:r>
              <a:rPr lang="en-US" sz="3600" b="1" spc="300" dirty="0">
                <a:latin typeface="Neutraface 2 Text Light" panose="020B0303020202020102" pitchFamily="34" charset="0"/>
              </a:rPr>
              <a:t>INDONESIA</a:t>
            </a:r>
            <a:endParaRPr lang="en-US" sz="3600" b="1" spc="300" dirty="0">
              <a:latin typeface="Neutraface 2 Text Bold" panose="020B0803020202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93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t="22561" r="1296" b="22561"/>
          <a:stretch/>
        </p:blipFill>
        <p:spPr>
          <a:xfrm>
            <a:off x="15375" y="24904"/>
            <a:ext cx="1219199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424" y="828675"/>
            <a:ext cx="5048252" cy="504825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076857" y="1283127"/>
            <a:ext cx="4086260" cy="40862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39507" y="2767128"/>
            <a:ext cx="4119153" cy="1122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500" b="1" spc="300" dirty="0">
                <a:latin typeface="Neutraface 2 Text Light" panose="020B0303020202020102" pitchFamily="34" charset="0"/>
              </a:rPr>
              <a:t>PELUANG</a:t>
            </a:r>
          </a:p>
          <a:p>
            <a:pPr algn="ctr">
              <a:lnSpc>
                <a:spcPts val="4000"/>
              </a:lnSpc>
            </a:pPr>
            <a:r>
              <a:rPr lang="en-US" sz="3500" b="1" spc="300" dirty="0">
                <a:latin typeface="Neutraface 2 Text Light" panose="020B0303020202020102" pitchFamily="34" charset="0"/>
              </a:rPr>
              <a:t>BISNIS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8050" y="3187125"/>
            <a:ext cx="483750" cy="483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7934" y="3187125"/>
            <a:ext cx="483750" cy="48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2047" y="2343030"/>
            <a:ext cx="30355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spc="-150" dirty="0">
                <a:latin typeface="Gotham Black" pitchFamily="50" charset="0"/>
                <a:cs typeface="Gotham Black" pitchFamily="50" charset="0"/>
              </a:rPr>
              <a:t>89%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799" y="3670875"/>
            <a:ext cx="1532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TARGET JUMLAH LAYAR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78689" y="2343030"/>
            <a:ext cx="26451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spc="-150" dirty="0">
                <a:latin typeface="Gotham Black" pitchFamily="50" charset="0"/>
                <a:cs typeface="Gotham Black" pitchFamily="50" charset="0"/>
              </a:rPr>
              <a:t>11%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04751" y="3670875"/>
            <a:ext cx="1719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JUMLAH LAYAR YANG ADA</a:t>
            </a:r>
          </a:p>
        </p:txBody>
      </p:sp>
    </p:spTree>
    <p:extLst>
      <p:ext uri="{BB962C8B-B14F-4D97-AF65-F5344CB8AC3E}">
        <p14:creationId xmlns:p14="http://schemas.microsoft.com/office/powerpoint/2010/main" val="262701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05100" y="0"/>
            <a:ext cx="6629400" cy="6858000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creen Shot 2016-11-01 at 5.05.10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" t="1184" r="3456"/>
          <a:stretch/>
        </p:blipFill>
        <p:spPr>
          <a:xfrm>
            <a:off x="2705100" y="249095"/>
            <a:ext cx="6629400" cy="635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4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98" y="2660794"/>
            <a:ext cx="4213226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0" spc="300" dirty="0">
                <a:latin typeface="Neutraface 2 Text Light" panose="020B0303020202020102" pitchFamily="34" charset="0"/>
              </a:rPr>
              <a:t>SUMBER</a:t>
            </a:r>
          </a:p>
          <a:p>
            <a:pPr>
              <a:lnSpc>
                <a:spcPts val="3500"/>
              </a:lnSpc>
            </a:pPr>
            <a:r>
              <a:rPr lang="en-US" sz="2800" spc="300" dirty="0">
                <a:latin typeface="Neutraface 2 Text Light" panose="020B0303020202020102" pitchFamily="34" charset="0"/>
              </a:rPr>
              <a:t>PENGHASILAN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C5B8ABB-0361-41AF-B810-F63CA96D4AE7}"/>
              </a:ext>
            </a:extLst>
          </p:cNvPr>
          <p:cNvGrpSpPr/>
          <p:nvPr/>
        </p:nvGrpSpPr>
        <p:grpSpPr>
          <a:xfrm>
            <a:off x="3214491" y="1456386"/>
            <a:ext cx="2626866" cy="1612433"/>
            <a:chOff x="3214491" y="1456386"/>
            <a:chExt cx="2626866" cy="1612433"/>
          </a:xfrm>
        </p:grpSpPr>
        <p:sp>
          <p:nvSpPr>
            <p:cNvPr id="6" name="TextBox 5"/>
            <p:cNvSpPr txBox="1"/>
            <p:nvPr/>
          </p:nvSpPr>
          <p:spPr>
            <a:xfrm>
              <a:off x="3214491" y="2578941"/>
              <a:ext cx="2626866" cy="489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dirty="0">
                  <a:latin typeface="Neutraface 2 Text Book" panose="020B0503020202020102" pitchFamily="34" charset="0"/>
                </a:rPr>
                <a:t>BIOSKOP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73680" y="1456386"/>
              <a:ext cx="1041445" cy="1041445"/>
            </a:xfrm>
            <a:prstGeom prst="rect">
              <a:avLst/>
            </a:prstGeom>
          </p:spPr>
        </p:pic>
      </p:grpSp>
      <p:cxnSp>
        <p:nvCxnSpPr>
          <p:cNvPr id="26" name="Straight Connector 25"/>
          <p:cNvCxnSpPr/>
          <p:nvPr/>
        </p:nvCxnSpPr>
        <p:spPr>
          <a:xfrm>
            <a:off x="3493829" y="1247501"/>
            <a:ext cx="0" cy="431509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500276" y="1222101"/>
            <a:ext cx="0" cy="8098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D0ACD252-2887-43F9-A274-8A6C177CC949}"/>
              </a:ext>
            </a:extLst>
          </p:cNvPr>
          <p:cNvGrpSpPr/>
          <p:nvPr/>
        </p:nvGrpSpPr>
        <p:grpSpPr>
          <a:xfrm>
            <a:off x="3214491" y="3474978"/>
            <a:ext cx="2626866" cy="1925490"/>
            <a:chOff x="3214491" y="3474978"/>
            <a:chExt cx="2626866" cy="192549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41479" y="3474978"/>
              <a:ext cx="1353922" cy="1353922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214491" y="4859294"/>
              <a:ext cx="2626866" cy="54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dirty="0">
                  <a:latin typeface="Neutraface 2 Text Book" panose="020B0503020202020102" pitchFamily="34" charset="0"/>
                </a:rPr>
                <a:t>MALL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6019" y="1858297"/>
            <a:ext cx="294902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chemeClr val="bg1">
                    <a:lumMod val="85000"/>
                  </a:schemeClr>
                </a:solidFill>
                <a:latin typeface="Neutraface 2 Text Bold" panose="020B0803020202020102" pitchFamily="34" charset="0"/>
              </a:rPr>
              <a:t>=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26019" y="3900169"/>
            <a:ext cx="294902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chemeClr val="bg1">
                    <a:lumMod val="85000"/>
                  </a:schemeClr>
                </a:solidFill>
                <a:latin typeface="Neutraface 2 Text Bold" panose="020B0803020202020102" pitchFamily="34" charset="0"/>
              </a:rPr>
              <a:t>=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5500276" y="2256483"/>
            <a:ext cx="0" cy="183291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500276" y="4327607"/>
            <a:ext cx="0" cy="123499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251735-6921-4C04-B35C-D41C5A63F3FB}"/>
              </a:ext>
            </a:extLst>
          </p:cNvPr>
          <p:cNvGrpSpPr/>
          <p:nvPr/>
        </p:nvGrpSpPr>
        <p:grpSpPr>
          <a:xfrm>
            <a:off x="5606381" y="1577718"/>
            <a:ext cx="6210201" cy="1669893"/>
            <a:chOff x="5606381" y="1577718"/>
            <a:chExt cx="6210201" cy="1669893"/>
          </a:xfrm>
        </p:grpSpPr>
        <p:sp>
          <p:nvSpPr>
            <p:cNvPr id="49" name="TextBox 48"/>
            <p:cNvSpPr txBox="1"/>
            <p:nvPr/>
          </p:nvSpPr>
          <p:spPr>
            <a:xfrm>
              <a:off x="7042897" y="2770557"/>
              <a:ext cx="168626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MAKANAN &amp;</a:t>
              </a:r>
            </a:p>
            <a:p>
              <a:pPr algn="ctr">
                <a:lnSpc>
                  <a:spcPts val="1500"/>
                </a:lnSpc>
              </a:pPr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 MINUMAN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72BA178-D8F4-40D8-B72A-173A93A8E0FA}"/>
                </a:ext>
              </a:extLst>
            </p:cNvPr>
            <p:cNvGrpSpPr/>
            <p:nvPr/>
          </p:nvGrpSpPr>
          <p:grpSpPr>
            <a:xfrm>
              <a:off x="5606381" y="1577718"/>
              <a:ext cx="6210201" cy="1542397"/>
              <a:chOff x="5606381" y="1577718"/>
              <a:chExt cx="6210201" cy="1542397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0049" y="1690401"/>
                <a:ext cx="1149653" cy="876967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66728" y="1577719"/>
                <a:ext cx="723141" cy="1034236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67468" y="1577718"/>
                <a:ext cx="1059545" cy="1059545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93926" y="1577719"/>
                <a:ext cx="1176676" cy="1034236"/>
              </a:xfrm>
              <a:prstGeom prst="rect">
                <a:avLst/>
              </a:prstGeom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6927013" y="1858297"/>
                <a:ext cx="294902" cy="541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00"/>
                  </a:lnSpc>
                </a:pPr>
                <a:r>
                  <a:rPr lang="en-US" sz="3000" spc="300" dirty="0">
                    <a:solidFill>
                      <a:schemeClr val="bg1">
                        <a:lumMod val="85000"/>
                      </a:schemeClr>
                    </a:solidFill>
                    <a:latin typeface="Neutraface 2 Text Bold" panose="020B0803020202020102" pitchFamily="34" charset="0"/>
                  </a:rPr>
                  <a:t>+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621214" y="1858297"/>
                <a:ext cx="294902" cy="541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00"/>
                  </a:lnSpc>
                </a:pPr>
                <a:r>
                  <a:rPr lang="en-US" sz="3000" spc="300" dirty="0">
                    <a:solidFill>
                      <a:schemeClr val="bg1">
                        <a:lumMod val="85000"/>
                      </a:schemeClr>
                    </a:solidFill>
                    <a:latin typeface="Neutraface 2 Text Bold" panose="020B0803020202020102" pitchFamily="34" charset="0"/>
                  </a:rPr>
                  <a:t>+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966597" y="1858297"/>
                <a:ext cx="294902" cy="541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00"/>
                  </a:lnSpc>
                </a:pPr>
                <a:r>
                  <a:rPr lang="en-US" sz="3000" spc="300" dirty="0">
                    <a:solidFill>
                      <a:schemeClr val="bg1">
                        <a:lumMod val="85000"/>
                      </a:schemeClr>
                    </a:solidFill>
                    <a:latin typeface="Neutraface 2 Text Bold" panose="020B0803020202020102" pitchFamily="34" charset="0"/>
                  </a:rPr>
                  <a:t>+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606381" y="2578941"/>
                <a:ext cx="1615534" cy="479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500"/>
                  </a:lnSpc>
                </a:pPr>
                <a:r>
                  <a:rPr lang="en-US" sz="15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TIKET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8639656" y="2578941"/>
                <a:ext cx="1615534" cy="541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500"/>
                  </a:lnSpc>
                </a:pPr>
                <a:r>
                  <a:rPr lang="en-US" sz="15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POPCORN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0121900" y="2578941"/>
                <a:ext cx="1694682" cy="47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500"/>
                  </a:lnSpc>
                </a:pPr>
                <a:r>
                  <a:rPr lang="en-US" sz="1500" dirty="0">
                    <a:solidFill>
                      <a:srgbClr val="1F417D"/>
                    </a:solidFill>
                    <a:latin typeface="Neutraface 2 Text Book" panose="020B0503020202020102" pitchFamily="34" charset="0"/>
                  </a:rPr>
                  <a:t>IKLAN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0DB566-6407-4F92-A39C-8AE830615BC0}"/>
              </a:ext>
            </a:extLst>
          </p:cNvPr>
          <p:cNvGrpSpPr/>
          <p:nvPr/>
        </p:nvGrpSpPr>
        <p:grpSpPr>
          <a:xfrm>
            <a:off x="5606381" y="3583770"/>
            <a:ext cx="6210201" cy="1607137"/>
            <a:chOff x="5606381" y="3583770"/>
            <a:chExt cx="6210201" cy="160713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511208" y="3900169"/>
              <a:ext cx="967336" cy="75791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9596" y="3826549"/>
              <a:ext cx="635328" cy="83153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09148" y="3583770"/>
              <a:ext cx="638302" cy="107431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31392" y="3695700"/>
              <a:ext cx="970212" cy="970212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6927013" y="3900169"/>
              <a:ext cx="294902" cy="54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z="3000" spc="300" dirty="0">
                  <a:solidFill>
                    <a:schemeClr val="bg1">
                      <a:lumMod val="85000"/>
                    </a:schemeClr>
                  </a:solidFill>
                  <a:latin typeface="Neutraface 2 Text Bold" panose="020B0803020202020102" pitchFamily="34" charset="0"/>
                </a:rPr>
                <a:t>+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621214" y="3900169"/>
              <a:ext cx="294902" cy="54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z="3000" spc="300" dirty="0">
                  <a:solidFill>
                    <a:schemeClr val="bg1">
                      <a:lumMod val="85000"/>
                    </a:schemeClr>
                  </a:solidFill>
                  <a:latin typeface="Neutraface 2 Text Bold" panose="020B0803020202020102" pitchFamily="34" charset="0"/>
                </a:rPr>
                <a:t>+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966597" y="3900169"/>
              <a:ext cx="294902" cy="54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z="3000" spc="300" dirty="0">
                  <a:solidFill>
                    <a:schemeClr val="bg1">
                      <a:lumMod val="85000"/>
                    </a:schemeClr>
                  </a:solidFill>
                  <a:latin typeface="Neutraface 2 Text Bold" panose="020B0803020202020102" pitchFamily="34" charset="0"/>
                </a:rPr>
                <a:t>+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606381" y="4711160"/>
              <a:ext cx="1615534" cy="47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SEWA KANTIN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078264" y="4711160"/>
              <a:ext cx="1615534" cy="47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ACARA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639656" y="4711160"/>
              <a:ext cx="1615534" cy="47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IKLAN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201048" y="4711160"/>
              <a:ext cx="1615534" cy="47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1500" dirty="0">
                  <a:solidFill>
                    <a:srgbClr val="1F417D"/>
                  </a:solidFill>
                  <a:latin typeface="Neutraface 2 Text Book" panose="020B0503020202020102" pitchFamily="34" charset="0"/>
                </a:rPr>
                <a:t>PARKIR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190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411" y="2439110"/>
            <a:ext cx="4213226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000" spc="300" dirty="0">
                <a:latin typeface="Neutraface 2 Text Light" panose="020B0303020202020102" pitchFamily="34" charset="0"/>
              </a:rPr>
              <a:t>ILUSTRASI</a:t>
            </a:r>
          </a:p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rgbClr val="1F417D"/>
                </a:solidFill>
                <a:latin typeface="Neutraface 2 Text Light" panose="020B0303020202020102" pitchFamily="34" charset="0"/>
              </a:rPr>
              <a:t>PENDAPATAN</a:t>
            </a:r>
          </a:p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rgbClr val="1F417D"/>
                </a:solidFill>
                <a:latin typeface="Neutraface 2 Text Light" panose="020B0303020202020102" pitchFamily="34" charset="0"/>
              </a:rPr>
              <a:t>BIOSKOP</a:t>
            </a:r>
            <a:endParaRPr lang="en-US" sz="3000" spc="300" dirty="0">
              <a:solidFill>
                <a:srgbClr val="1F417D"/>
              </a:solidFill>
              <a:latin typeface="Neutraface 2 Text Bold" panose="020B0803020202020102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411" y="3782206"/>
            <a:ext cx="27228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4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Layar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 / 200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Kursi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Neutraface 2 Text Book" panose="020B0503020202020102" pitchFamily="34" charset="0"/>
            </a:endParaRPr>
          </a:p>
          <a:p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5 </a:t>
            </a:r>
            <a:r>
              <a:rPr lang="en-US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Pertunjukkan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/Hari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0357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30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1051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50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1852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70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42175" y="5181599"/>
            <a:ext cx="8344351" cy="1044251"/>
          </a:xfrm>
          <a:prstGeom prst="rect">
            <a:avLst/>
          </a:prstGeom>
          <a:solidFill>
            <a:srgbClr val="1F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626360" y="5500103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Neutraface 2 Text Bold" panose="020B0803020202020102" pitchFamily="34" charset="0"/>
              </a:rPr>
              <a:t>TOTAL/TAHUN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3442175" y="381000"/>
            <a:ext cx="6554827" cy="4701063"/>
            <a:chOff x="3442175" y="381000"/>
            <a:chExt cx="6554827" cy="3134113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442175" y="381000"/>
              <a:ext cx="0" cy="3134113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503576" y="381000"/>
              <a:ext cx="0" cy="313411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271576" y="381000"/>
              <a:ext cx="0" cy="313411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9997002" y="381000"/>
              <a:ext cx="0" cy="313411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/>
          <p:cNvCxnSpPr/>
          <p:nvPr/>
        </p:nvCxnSpPr>
        <p:spPr>
          <a:xfrm>
            <a:off x="6503576" y="5286375"/>
            <a:ext cx="0" cy="7842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271576" y="5286375"/>
            <a:ext cx="0" cy="7842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9997002" y="5286375"/>
            <a:ext cx="0" cy="7842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498620" y="1122558"/>
            <a:ext cx="528790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687760" y="137238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4,9 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5840" y="137238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8,1 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73877" y="137238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11,3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87760" y="2304660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4,3 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75840" y="2304660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7,2 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3877" y="2304660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10 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87760" y="3307439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3,5 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75840" y="3307439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5,8 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73877" y="3307439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8 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87760" y="5409938"/>
            <a:ext cx="13334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Neutraface 2 Text Bold" panose="020B0803020202020102" pitchFamily="34" charset="0"/>
              </a:rPr>
              <a:t>12,9 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75840" y="5409938"/>
            <a:ext cx="13334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Neutraface 2 Text Bold" panose="020B0803020202020102" pitchFamily="34" charset="0"/>
              </a:rPr>
              <a:t>21,5 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173877" y="5409938"/>
            <a:ext cx="13334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Neutraface 2 Text Bold" panose="020B0803020202020102" pitchFamily="34" charset="0"/>
              </a:rPr>
              <a:t>29,8 M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76" y="1546399"/>
            <a:ext cx="868944" cy="86894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564" y="4306606"/>
            <a:ext cx="828550" cy="63202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481" y="3251392"/>
            <a:ext cx="521165" cy="74537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9564" y="1243712"/>
            <a:ext cx="763610" cy="76361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3213" y="2173917"/>
            <a:ext cx="848026" cy="74537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462010" y="1211000"/>
            <a:ext cx="1615534" cy="477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TIKET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62010" y="2236686"/>
            <a:ext cx="16862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MAKANAN &amp;</a:t>
            </a:r>
          </a:p>
          <a:p>
            <a:pPr>
              <a:lnSpc>
                <a:spcPts val="15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MINUMAN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62010" y="3113985"/>
            <a:ext cx="1615534" cy="477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POPCORN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462010" y="4084118"/>
            <a:ext cx="1702740" cy="470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IKLAN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87760" y="4323805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0,2 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75840" y="4323805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0,4 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173877" y="4323805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0,5 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70075" y="1612723"/>
            <a:ext cx="272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Rp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 11.250,- /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tiket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*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70075" y="2603072"/>
            <a:ext cx="272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Rp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 10.000,- /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makanan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70075" y="3518324"/>
            <a:ext cx="272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Rp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 8.000,- / popcorn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470075" y="4479800"/>
            <a:ext cx="272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Rp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 1,4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milyar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 /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Tahun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**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39450" y="6267281"/>
            <a:ext cx="11397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*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Harga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Tiket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Rp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25.000,-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|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 ** 5 Sponsor, 4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layar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, 1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tahun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Rp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3.000.000,-/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bulan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/studio</a:t>
            </a:r>
          </a:p>
        </p:txBody>
      </p:sp>
    </p:spTree>
    <p:extLst>
      <p:ext uri="{BB962C8B-B14F-4D97-AF65-F5344CB8AC3E}">
        <p14:creationId xmlns:p14="http://schemas.microsoft.com/office/powerpoint/2010/main" val="303990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7" grpId="0"/>
      <p:bldP spid="38" grpId="0"/>
      <p:bldP spid="39" grpId="0"/>
      <p:bldP spid="57" grpId="0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411" y="2548697"/>
            <a:ext cx="4213226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000" spc="300" dirty="0">
                <a:latin typeface="Neutraface 2 Text Light" panose="020B0303020202020102" pitchFamily="34" charset="0"/>
              </a:rPr>
              <a:t>ILUSTRASI</a:t>
            </a:r>
          </a:p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rgbClr val="1F417D"/>
                </a:solidFill>
                <a:latin typeface="Neutraface 2 Text Light" panose="020B0303020202020102" pitchFamily="34" charset="0"/>
              </a:rPr>
              <a:t>PENDAPATAN</a:t>
            </a:r>
          </a:p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rgbClr val="1F417D"/>
                </a:solidFill>
                <a:latin typeface="Neutraface 2 Text Light" panose="020B0303020202020102" pitchFamily="34" charset="0"/>
              </a:rPr>
              <a:t>MALL</a:t>
            </a:r>
            <a:endParaRPr lang="en-US" sz="3000" spc="300" dirty="0">
              <a:solidFill>
                <a:srgbClr val="1F417D"/>
              </a:solidFill>
              <a:latin typeface="Neutraface 2 Text Bold" panose="020B0803020202020102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0357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30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61051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50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1852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70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2175" y="5181599"/>
            <a:ext cx="8344351" cy="1044251"/>
          </a:xfrm>
          <a:prstGeom prst="rect">
            <a:avLst/>
          </a:prstGeom>
          <a:solidFill>
            <a:srgbClr val="1F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26360" y="5500103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Neutraface 2 Text Bold" panose="020B0803020202020102" pitchFamily="34" charset="0"/>
              </a:rPr>
              <a:t>TOTAL/TAHUN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442175" y="381000"/>
            <a:ext cx="6554827" cy="4701063"/>
            <a:chOff x="3442175" y="381000"/>
            <a:chExt cx="6554827" cy="3134113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442175" y="381000"/>
              <a:ext cx="0" cy="3134113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503576" y="381000"/>
              <a:ext cx="0" cy="313411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271576" y="381000"/>
              <a:ext cx="0" cy="313411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9997002" y="381000"/>
              <a:ext cx="0" cy="313411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/>
          <p:cNvCxnSpPr/>
          <p:nvPr/>
        </p:nvCxnSpPr>
        <p:spPr>
          <a:xfrm>
            <a:off x="6503576" y="5286375"/>
            <a:ext cx="0" cy="7842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271576" y="5286375"/>
            <a:ext cx="0" cy="7842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997002" y="5286375"/>
            <a:ext cx="0" cy="7842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6498620" y="1122558"/>
            <a:ext cx="528790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87760" y="137238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0,07 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75840" y="137238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0,1 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73877" y="137238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0,2 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87760" y="2304660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0,07 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5840" y="2304660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0,1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73877" y="2304660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0,2 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87760" y="3307439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0,09 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75840" y="3307439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0,15 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73877" y="3307439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0,2 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87760" y="5409938"/>
            <a:ext cx="13334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Neutraface 2 Text Bold" panose="020B0803020202020102" pitchFamily="34" charset="0"/>
              </a:rPr>
              <a:t>0,6 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75840" y="5409938"/>
            <a:ext cx="13334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Neutraface 2 Text Bold" panose="020B0803020202020102" pitchFamily="34" charset="0"/>
              </a:rPr>
              <a:t>1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3877" y="5409938"/>
            <a:ext cx="13334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Neutraface 2 Text Bold" panose="020B0803020202020102" pitchFamily="34" charset="0"/>
              </a:rPr>
              <a:t>1,6 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11810" y="1211000"/>
            <a:ext cx="1615534" cy="479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SEWA KIOS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11810" y="2338832"/>
            <a:ext cx="1686268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ACARA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11810" y="3113985"/>
            <a:ext cx="1615534" cy="479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IKLAN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11810" y="4084118"/>
            <a:ext cx="1615534" cy="479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1500" dirty="0">
                <a:solidFill>
                  <a:srgbClr val="1F417D"/>
                </a:solidFill>
                <a:latin typeface="Neutraface 2 Text Book" panose="020B0503020202020102" pitchFamily="34" charset="0"/>
              </a:rPr>
              <a:t>PARKIR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87760" y="4323805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0,4 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75840" y="4323805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0,7 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73877" y="4323805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1 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19875" y="1612723"/>
            <a:ext cx="272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Sewa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 15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kios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*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19875" y="2514005"/>
            <a:ext cx="272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4 kali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dalam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 1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bulan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**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19875" y="3518324"/>
            <a:ext cx="272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10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titik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***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19875" y="4479800"/>
            <a:ext cx="272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Rata-rata 2 jam****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9450" y="6267281"/>
            <a:ext cx="11397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PENDAPATAN BERSIH: *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Rp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15.000.000,-/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Tahun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/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kios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|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 **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Rp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5.000.000,-/acara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|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 ***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Rp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30.000.000,-/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titik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/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tahun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|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 ****4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layar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, 5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pertunjukkan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, 1 motor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berdua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Rp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1.000,-/jam</a:t>
            </a: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50" y="1638036"/>
            <a:ext cx="886893" cy="886893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673" y="4283961"/>
            <a:ext cx="684212" cy="53608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366" y="1318048"/>
            <a:ext cx="449377" cy="58815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2063" y="3173022"/>
            <a:ext cx="451481" cy="75987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5328" y="2214898"/>
            <a:ext cx="686246" cy="68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2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41" grpId="0"/>
      <p:bldP spid="42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2111375"/>
            <a:ext cx="4213226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000" spc="300" dirty="0">
                <a:latin typeface="Neutraface 2 Text Light" panose="020B0303020202020102" pitchFamily="34" charset="0"/>
              </a:rPr>
              <a:t>TOTAL </a:t>
            </a:r>
            <a:r>
              <a:rPr lang="en-US" sz="3000" spc="300" dirty="0" smtClean="0">
                <a:latin typeface="Neutraface 2 Text Light" panose="020B0303020202020102" pitchFamily="34" charset="0"/>
              </a:rPr>
              <a:t>PENDAPATAN</a:t>
            </a:r>
            <a:endParaRPr lang="en-US" sz="3000" spc="300" dirty="0">
              <a:latin typeface="Neutraface 2 Text Light" panose="020B0303020202020102" pitchFamily="34" charset="0"/>
            </a:endParaRPr>
          </a:p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2 </a:t>
            </a:r>
            <a:r>
              <a:rPr lang="en-US" sz="3000" spc="300" dirty="0" smtClean="0">
                <a:solidFill>
                  <a:srgbClr val="1F417D"/>
                </a:solidFill>
                <a:latin typeface="Neutraface 2 Text Bold" panose="020B0803020202020102" pitchFamily="34" charset="0"/>
              </a:rPr>
              <a:t>LAYAR</a:t>
            </a:r>
            <a:endParaRPr lang="en-US" sz="3000" spc="300" dirty="0">
              <a:solidFill>
                <a:srgbClr val="1F417D"/>
              </a:solidFill>
              <a:latin typeface="Neutraface 2 Text Bold" panose="020B0803020202020102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411" y="3469761"/>
            <a:ext cx="2722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Investasi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: 11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Milyar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Neutraface 2 Text Book" panose="020B0503020202020102" pitchFamily="34" charset="0"/>
            </a:endParaRPr>
          </a:p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(Luas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+/- 2.500 m</a:t>
            </a:r>
            <a:r>
              <a:rPr lang="en-US" sz="20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2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0357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30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442175" y="381000"/>
            <a:ext cx="0" cy="313411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261051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50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1852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70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6360" y="1353954"/>
            <a:ext cx="262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eutraface 2 Text Book" panose="020B0503020202020102" pitchFamily="34" charset="0"/>
              </a:rPr>
              <a:t>Pendapatan</a:t>
            </a:r>
            <a:r>
              <a:rPr lang="en-US" dirty="0" smtClean="0">
                <a:latin typeface="Neutraface 2 Text Book" panose="020B0503020202020102" pitchFamily="34" charset="0"/>
              </a:rPr>
              <a:t> </a:t>
            </a:r>
            <a:r>
              <a:rPr lang="en-US" dirty="0">
                <a:latin typeface="Neutraface 2 Text Book" panose="020B0503020202020102" pitchFamily="34" charset="0"/>
              </a:rPr>
              <a:t>/ </a:t>
            </a:r>
            <a:r>
              <a:rPr lang="en-US" dirty="0" err="1" smtClean="0">
                <a:latin typeface="Neutraface 2 Text Book" panose="020B0503020202020102" pitchFamily="34" charset="0"/>
              </a:rPr>
              <a:t>Tahun</a:t>
            </a:r>
            <a:endParaRPr lang="en-US" dirty="0">
              <a:latin typeface="Neutraface 2 Text Book" panose="020B0503020202020102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6360" y="2138367"/>
            <a:ext cx="2626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eutraface 2 Text Book" panose="020B0503020202020102" pitchFamily="34" charset="0"/>
              </a:rPr>
              <a:t>Marketing fee </a:t>
            </a:r>
            <a:r>
              <a:rPr lang="en-US" dirty="0" err="1">
                <a:latin typeface="Neutraface 2 Text Book" panose="020B0503020202020102" pitchFamily="34" charset="0"/>
              </a:rPr>
              <a:t>dan</a:t>
            </a:r>
            <a:r>
              <a:rPr lang="en-US" dirty="0">
                <a:latin typeface="Neutraface 2 Text Book" panose="020B0503020202020102" pitchFamily="34" charset="0"/>
              </a:rPr>
              <a:t> </a:t>
            </a:r>
            <a:r>
              <a:rPr lang="en-US" dirty="0" err="1">
                <a:latin typeface="Neutraface 2 Text Book" panose="020B0503020202020102" pitchFamily="34" charset="0"/>
              </a:rPr>
              <a:t>Biaya</a:t>
            </a:r>
            <a:r>
              <a:rPr lang="en-US" dirty="0">
                <a:latin typeface="Neutraface 2 Text Book" panose="020B0503020202020102" pitchFamily="34" charset="0"/>
              </a:rPr>
              <a:t> </a:t>
            </a:r>
            <a:r>
              <a:rPr lang="en-US" dirty="0" err="1">
                <a:latin typeface="Neutraface 2 Text Book" panose="020B0503020202020102" pitchFamily="34" charset="0"/>
              </a:rPr>
              <a:t>Operasional</a:t>
            </a:r>
            <a:r>
              <a:rPr lang="en-US" dirty="0">
                <a:latin typeface="Neutraface 2 Text Book" panose="020B0503020202020102" pitchFamily="34" charset="0"/>
              </a:rPr>
              <a:t> / </a:t>
            </a:r>
            <a:r>
              <a:rPr lang="en-US" dirty="0" err="1">
                <a:latin typeface="Neutraface 2 Text Book" panose="020B0503020202020102" pitchFamily="34" charset="0"/>
              </a:rPr>
              <a:t>Tahun</a:t>
            </a:r>
            <a:r>
              <a:rPr lang="en-US" dirty="0">
                <a:latin typeface="Neutraface 2 Text Book" panose="020B0503020202020102" pitchFamily="34" charset="0"/>
              </a:rPr>
              <a:t>*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6360" y="3145781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Neutraface 2 Text Book" panose="020B0503020202020102" pitchFamily="34" charset="0"/>
              </a:rPr>
              <a:t>Jasa</a:t>
            </a:r>
            <a:r>
              <a:rPr lang="en-US" dirty="0">
                <a:latin typeface="Neutraface 2 Text Book" panose="020B0503020202020102" pitchFamily="34" charset="0"/>
              </a:rPr>
              <a:t> </a:t>
            </a:r>
            <a:r>
              <a:rPr lang="en-US" dirty="0" err="1">
                <a:latin typeface="Neutraface 2 Text Book" panose="020B0503020202020102" pitchFamily="34" charset="0"/>
              </a:rPr>
              <a:t>Manajemen</a:t>
            </a:r>
            <a:r>
              <a:rPr lang="en-US" dirty="0">
                <a:latin typeface="Neutraface 2 Text Book" panose="020B0503020202020102" pitchFamily="34" charset="0"/>
              </a:rPr>
              <a:t>/ </a:t>
            </a:r>
            <a:r>
              <a:rPr lang="en-US" dirty="0" err="1">
                <a:latin typeface="Neutraface 2 Text Book" panose="020B0503020202020102" pitchFamily="34" charset="0"/>
              </a:rPr>
              <a:t>Tahun</a:t>
            </a:r>
            <a:r>
              <a:rPr lang="en-US" dirty="0">
                <a:latin typeface="Neutraface 2 Text Book" panose="020B0503020202020102" pitchFamily="34" charset="0"/>
              </a:rPr>
              <a:t>**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42175" y="3792236"/>
            <a:ext cx="8344351" cy="2433615"/>
          </a:xfrm>
          <a:prstGeom prst="rect">
            <a:avLst/>
          </a:prstGeom>
          <a:solidFill>
            <a:srgbClr val="1F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626360" y="3956777"/>
            <a:ext cx="2778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Pendapatan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 / </a:t>
            </a:r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Tahun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(%)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6360" y="4834674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Pendapatan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Bersih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 / </a:t>
            </a:r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Tahun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26360" y="5500103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BEP 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(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dalam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bulan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)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6503576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271576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997002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503576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271576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9997002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498620" y="1122558"/>
            <a:ext cx="528790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687760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Neutraface 2 Text Book" panose="020B0503020202020102" pitchFamily="34" charset="0"/>
              </a:rPr>
              <a:t>6,8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5840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Neutraface 2 Text Book" panose="020B0503020202020102" pitchFamily="34" charset="0"/>
              </a:rPr>
              <a:t>11,1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73877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Neutraface 2 Text Book" panose="020B0503020202020102" pitchFamily="34" charset="0"/>
              </a:rPr>
              <a:t>15,6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87760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Neutraface 2 Text Book" panose="020B0503020202020102" pitchFamily="34" charset="0"/>
              </a:rPr>
              <a:t>1,1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5840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Neutraface 2 Text Book" panose="020B0503020202020102" pitchFamily="34" charset="0"/>
              </a:rPr>
              <a:t>1,3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73877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Neutraface 2 Text Book" panose="020B0503020202020102" pitchFamily="34" charset="0"/>
              </a:rPr>
              <a:t>1,6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87760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Neutraface 2 Text Book" panose="020B0503020202020102" pitchFamily="34" charset="0"/>
              </a:rPr>
              <a:t>1,7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75840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Neutraface 2 Text Book" panose="020B0503020202020102" pitchFamily="34" charset="0"/>
              </a:rPr>
              <a:t>2,9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73877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4</a:t>
            </a:r>
            <a:r>
              <a:rPr lang="en-US" sz="2200" dirty="0" smtClean="0">
                <a:latin typeface="Neutraface 2 Text Book" panose="020B0503020202020102" pitchFamily="34" charset="0"/>
              </a:rPr>
              <a:t>,2 </a:t>
            </a:r>
            <a:r>
              <a:rPr lang="en-US" sz="2200" dirty="0"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87760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36%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475840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6</a:t>
            </a:r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3%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173877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89%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87760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4</a:t>
            </a:r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75840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6,9 </a:t>
            </a:r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173877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9,8 </a:t>
            </a:r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87760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33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75840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19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73877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14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9450" y="6267281"/>
            <a:ext cx="11397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*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Asumsi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Biaya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Operasional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sebesar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50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juta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per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bulan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/ 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2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layar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|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 **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Jasa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atas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pengelolaan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usaha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sebesar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30%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dari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penghasilan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| ***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Nilai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Investasi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tidak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termasuk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harga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sewa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tanah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| ****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Harga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disesuaikan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dengan</a:t>
            </a:r>
            <a:r>
              <a:rPr lang="en-US" sz="1200" dirty="0" smtClean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desain</a:t>
            </a:r>
            <a:r>
              <a:rPr lang="en-US" sz="1200" dirty="0" smtClean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layout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.</a:t>
            </a:r>
          </a:p>
          <a:p>
            <a:pPr algn="r"/>
            <a:endParaRPr lang="en-US" sz="1200" dirty="0">
              <a:solidFill>
                <a:srgbClr val="000000"/>
              </a:solidFill>
              <a:latin typeface="Neutraface 2 Text Book" panose="020B0503020202020102" pitchFamily="34" charset="0"/>
              <a:cs typeface="Arial"/>
            </a:endParaRPr>
          </a:p>
        </p:txBody>
      </p:sp>
      <p:sp>
        <p:nvSpPr>
          <p:cNvPr id="56" name="TextBox 39"/>
          <p:cNvSpPr txBox="1">
            <a:spLocks noChangeArrowheads="1"/>
          </p:cNvSpPr>
          <p:nvPr/>
        </p:nvSpPr>
        <p:spPr bwMode="auto">
          <a:xfrm>
            <a:off x="191166" y="583949"/>
            <a:ext cx="3074135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IKA 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NGIN 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EMILIKI 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OTA</a:t>
            </a:r>
            <a:endParaRPr lang="en-US" altLang="en-US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2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2111375"/>
            <a:ext cx="4213226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000" spc="300" dirty="0">
                <a:latin typeface="Neutraface 2 Text Light" panose="020B0303020202020102" pitchFamily="34" charset="0"/>
              </a:rPr>
              <a:t>TOTAL </a:t>
            </a:r>
            <a:r>
              <a:rPr lang="en-US" sz="3000" spc="300" dirty="0" smtClean="0">
                <a:latin typeface="Neutraface 2 Text Light" panose="020B0303020202020102" pitchFamily="34" charset="0"/>
              </a:rPr>
              <a:t>PENDAPATAN</a:t>
            </a:r>
            <a:endParaRPr lang="en-US" sz="3000" spc="300" dirty="0">
              <a:latin typeface="Neutraface 2 Text Light" panose="020B0303020202020102" pitchFamily="34" charset="0"/>
            </a:endParaRPr>
          </a:p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3 </a:t>
            </a:r>
            <a:r>
              <a:rPr lang="en-US" sz="3000" spc="300" dirty="0" smtClean="0">
                <a:solidFill>
                  <a:srgbClr val="1F417D"/>
                </a:solidFill>
                <a:latin typeface="Neutraface 2 Text Bold" panose="020B0803020202020102" pitchFamily="34" charset="0"/>
              </a:rPr>
              <a:t>LAYAR</a:t>
            </a:r>
            <a:endParaRPr lang="en-US" sz="3000" spc="300" dirty="0">
              <a:solidFill>
                <a:srgbClr val="1F417D"/>
              </a:solidFill>
              <a:latin typeface="Neutraface 2 Text Bold" panose="020B0803020202020102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411" y="3469761"/>
            <a:ext cx="2722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Investasi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: 16,5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Milyar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Neutraface 2 Text Book" panose="020B0503020202020102" pitchFamily="34" charset="0"/>
            </a:endParaRPr>
          </a:p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(Luas+/-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3.500 m</a:t>
            </a:r>
            <a:r>
              <a:rPr lang="en-US" sz="20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2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0357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30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442175" y="381000"/>
            <a:ext cx="0" cy="313411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261051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50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1852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70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6360" y="1353954"/>
            <a:ext cx="262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eutraface 2 Text Book" panose="020B0503020202020102" pitchFamily="34" charset="0"/>
              </a:rPr>
              <a:t>Pendapatan</a:t>
            </a:r>
            <a:r>
              <a:rPr lang="en-US" dirty="0" smtClean="0">
                <a:latin typeface="Neutraface 2 Text Book" panose="020B0503020202020102" pitchFamily="34" charset="0"/>
              </a:rPr>
              <a:t> </a:t>
            </a:r>
            <a:r>
              <a:rPr lang="en-US" dirty="0">
                <a:latin typeface="Neutraface 2 Text Book" panose="020B0503020202020102" pitchFamily="34" charset="0"/>
              </a:rPr>
              <a:t>/ </a:t>
            </a:r>
            <a:r>
              <a:rPr lang="en-US" dirty="0" err="1" smtClean="0">
                <a:latin typeface="Neutraface 2 Text Book" panose="020B0503020202020102" pitchFamily="34" charset="0"/>
              </a:rPr>
              <a:t>Tahun</a:t>
            </a:r>
            <a:endParaRPr lang="en-US" dirty="0">
              <a:latin typeface="Neutraface 2 Text Book" panose="020B0503020202020102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42175" y="3792236"/>
            <a:ext cx="8344351" cy="2433615"/>
          </a:xfrm>
          <a:prstGeom prst="rect">
            <a:avLst/>
          </a:prstGeom>
          <a:solidFill>
            <a:srgbClr val="1F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6503576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271576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997002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503576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271576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9997002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498620" y="1122558"/>
            <a:ext cx="528790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687760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10,2 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5840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16,7 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73877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23,4 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87760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1,7 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5840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1,9 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73877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2,4 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87760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2,6 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75840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4,4 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73877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6,3 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87760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36%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475840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6</a:t>
            </a:r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3</a:t>
            </a:r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173877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89%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87760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5,9 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75840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10,4 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173877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14,7 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87760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34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75840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19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73877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14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4" name="TextBox 39"/>
          <p:cNvSpPr txBox="1">
            <a:spLocks noChangeArrowheads="1"/>
          </p:cNvSpPr>
          <p:nvPr/>
        </p:nvSpPr>
        <p:spPr bwMode="auto">
          <a:xfrm>
            <a:off x="191166" y="583949"/>
            <a:ext cx="3074135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IKA 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NGIN 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EMILIKI </a:t>
            </a:r>
            <a:r>
              <a:rPr lang="en-US" alt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altLang="en-US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OTA</a:t>
            </a:r>
            <a:endParaRPr lang="en-US" altLang="en-US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9450" y="6267281"/>
            <a:ext cx="11397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*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Asumsi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Biaya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Operasional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sebesar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90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juta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per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bulan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/ 3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layar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|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 **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Jasa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atas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pengelolaan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usaha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sebesar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30%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dari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penghasilan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***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Nilai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Investasi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tidak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termasuk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harga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sewa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tanah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| ****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Harga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disesuaikan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dengan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desain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layout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.</a:t>
            </a:r>
          </a:p>
          <a:p>
            <a:pPr algn="r"/>
            <a:endParaRPr lang="en-US" sz="1200" dirty="0">
              <a:solidFill>
                <a:srgbClr val="000000"/>
              </a:solidFill>
              <a:latin typeface="Neutraface 2 Text Book" panose="020B0503020202020102" pitchFamily="34" charset="0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626360" y="2138367"/>
            <a:ext cx="2626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eutraface 2 Text Book" panose="020B0503020202020102" pitchFamily="34" charset="0"/>
              </a:rPr>
              <a:t>Marketing fee </a:t>
            </a:r>
            <a:r>
              <a:rPr lang="en-US" dirty="0" err="1">
                <a:latin typeface="Neutraface 2 Text Book" panose="020B0503020202020102" pitchFamily="34" charset="0"/>
              </a:rPr>
              <a:t>dan</a:t>
            </a:r>
            <a:r>
              <a:rPr lang="en-US" dirty="0">
                <a:latin typeface="Neutraface 2 Text Book" panose="020B0503020202020102" pitchFamily="34" charset="0"/>
              </a:rPr>
              <a:t> </a:t>
            </a:r>
            <a:r>
              <a:rPr lang="en-US" dirty="0" err="1">
                <a:latin typeface="Neutraface 2 Text Book" panose="020B0503020202020102" pitchFamily="34" charset="0"/>
              </a:rPr>
              <a:t>Biaya</a:t>
            </a:r>
            <a:r>
              <a:rPr lang="en-US" dirty="0">
                <a:latin typeface="Neutraface 2 Text Book" panose="020B0503020202020102" pitchFamily="34" charset="0"/>
              </a:rPr>
              <a:t> </a:t>
            </a:r>
            <a:r>
              <a:rPr lang="en-US" dirty="0" err="1">
                <a:latin typeface="Neutraface 2 Text Book" panose="020B0503020202020102" pitchFamily="34" charset="0"/>
              </a:rPr>
              <a:t>Operasional</a:t>
            </a:r>
            <a:r>
              <a:rPr lang="en-US" dirty="0">
                <a:latin typeface="Neutraface 2 Text Book" panose="020B0503020202020102" pitchFamily="34" charset="0"/>
              </a:rPr>
              <a:t> / </a:t>
            </a:r>
            <a:r>
              <a:rPr lang="en-US" dirty="0" err="1">
                <a:latin typeface="Neutraface 2 Text Book" panose="020B0503020202020102" pitchFamily="34" charset="0"/>
              </a:rPr>
              <a:t>Tahun</a:t>
            </a:r>
            <a:r>
              <a:rPr lang="en-US" dirty="0">
                <a:latin typeface="Neutraface 2 Text Book" panose="020B0503020202020102" pitchFamily="34" charset="0"/>
              </a:rPr>
              <a:t>*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626360" y="3145781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Neutraface 2 Text Book" panose="020B0503020202020102" pitchFamily="34" charset="0"/>
              </a:rPr>
              <a:t>Jasa</a:t>
            </a:r>
            <a:r>
              <a:rPr lang="en-US" dirty="0">
                <a:latin typeface="Neutraface 2 Text Book" panose="020B0503020202020102" pitchFamily="34" charset="0"/>
              </a:rPr>
              <a:t> </a:t>
            </a:r>
            <a:r>
              <a:rPr lang="en-US" dirty="0" err="1">
                <a:latin typeface="Neutraface 2 Text Book" panose="020B0503020202020102" pitchFamily="34" charset="0"/>
              </a:rPr>
              <a:t>Manajemen</a:t>
            </a:r>
            <a:r>
              <a:rPr lang="en-US" dirty="0">
                <a:latin typeface="Neutraface 2 Text Book" panose="020B0503020202020102" pitchFamily="34" charset="0"/>
              </a:rPr>
              <a:t>/ </a:t>
            </a:r>
            <a:r>
              <a:rPr lang="en-US" dirty="0" err="1">
                <a:latin typeface="Neutraface 2 Text Book" panose="020B0503020202020102" pitchFamily="34" charset="0"/>
              </a:rPr>
              <a:t>Tahun</a:t>
            </a:r>
            <a:r>
              <a:rPr lang="en-US" dirty="0">
                <a:latin typeface="Neutraface 2 Text Book" panose="020B0503020202020102" pitchFamily="34" charset="0"/>
              </a:rPr>
              <a:t>**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26360" y="3956777"/>
            <a:ext cx="2778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Pendapatan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 / </a:t>
            </a:r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Tahun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(%)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626360" y="4834674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Pendapatan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Bersih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 / </a:t>
            </a:r>
            <a:r>
              <a:rPr lang="en-US" dirty="0" err="1">
                <a:solidFill>
                  <a:schemeClr val="bg1"/>
                </a:solidFill>
                <a:latin typeface="Neutraface 2 Text Book" panose="020B0503020202020102" pitchFamily="34" charset="0"/>
              </a:rPr>
              <a:t>Tahun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26360" y="5500103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BEP 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(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dalam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bulan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)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7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2111375"/>
            <a:ext cx="4213226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000" spc="300" dirty="0">
                <a:latin typeface="Neutraface 2 Text Light" panose="020B0303020202020102" pitchFamily="34" charset="0"/>
              </a:rPr>
              <a:t>TOTAL </a:t>
            </a:r>
            <a:r>
              <a:rPr lang="en-US" sz="3000" spc="300" dirty="0" smtClean="0">
                <a:latin typeface="Neutraface 2 Text Light" panose="020B0303020202020102" pitchFamily="34" charset="0"/>
              </a:rPr>
              <a:t>PENDAPATAN</a:t>
            </a:r>
            <a:endParaRPr lang="en-US" sz="3000" spc="300" dirty="0">
              <a:latin typeface="Neutraface 2 Text Light" panose="020B0303020202020102" pitchFamily="34" charset="0"/>
            </a:endParaRPr>
          </a:p>
          <a:p>
            <a:pPr>
              <a:lnSpc>
                <a:spcPts val="3500"/>
              </a:lnSpc>
            </a:pPr>
            <a:r>
              <a:rPr lang="en-US" sz="3000" spc="300" dirty="0">
                <a:solidFill>
                  <a:srgbClr val="1F417D"/>
                </a:solidFill>
                <a:latin typeface="Neutraface 2 Text Bold" panose="020B0803020202020102"/>
              </a:rPr>
              <a:t>4 </a:t>
            </a:r>
            <a:r>
              <a:rPr lang="en-US" sz="3000" spc="300" dirty="0" smtClean="0">
                <a:solidFill>
                  <a:srgbClr val="1F417D"/>
                </a:solidFill>
                <a:latin typeface="Neutraface 2 Text Bold" panose="020B0803020202020102"/>
              </a:rPr>
              <a:t>LAYAR</a:t>
            </a:r>
            <a:endParaRPr lang="en-US" sz="3000" spc="300" dirty="0">
              <a:solidFill>
                <a:srgbClr val="1F417D"/>
              </a:solidFill>
              <a:latin typeface="Neutraface 2 Text Bold" panose="020B080302020202010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411" y="3469761"/>
            <a:ext cx="2722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Investasi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: 22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Milyar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Neutraface 2 Text Book" panose="020B0503020202020102" pitchFamily="34" charset="0"/>
            </a:endParaRPr>
          </a:p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(Luas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+/- 4.000 m</a:t>
            </a:r>
            <a:r>
              <a:rPr lang="en-US" sz="20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2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Neutraface 2 Text Book" panose="020B0503020202020102" pitchFamily="34" charset="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0357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30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442175" y="381000"/>
            <a:ext cx="0" cy="313411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261051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50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18526" y="215057"/>
            <a:ext cx="176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spc="-150" dirty="0">
                <a:solidFill>
                  <a:srgbClr val="1F417D"/>
                </a:solidFill>
                <a:latin typeface="Neutraface 2 Text Bold" panose="020B0803020202020102" pitchFamily="34" charset="0"/>
              </a:rPr>
              <a:t>70</a:t>
            </a:r>
            <a:r>
              <a:rPr lang="en-US" sz="5000" spc="-150" dirty="0">
                <a:solidFill>
                  <a:srgbClr val="1F417D"/>
                </a:solidFill>
                <a:latin typeface="Neutraface 2 Display Light" panose="02000600030000020004" pitchFamily="50" charset="0"/>
              </a:rPr>
              <a:t>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6360" y="1353954"/>
            <a:ext cx="262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eutraface 2 Text Book" panose="020B0503020202020102" pitchFamily="34" charset="0"/>
              </a:rPr>
              <a:t>Pendapatan</a:t>
            </a:r>
            <a:r>
              <a:rPr lang="en-US" dirty="0" smtClean="0">
                <a:latin typeface="Neutraface 2 Text Book" panose="020B0503020202020102" pitchFamily="34" charset="0"/>
              </a:rPr>
              <a:t> </a:t>
            </a:r>
            <a:r>
              <a:rPr lang="en-US" dirty="0">
                <a:latin typeface="Neutraface 2 Text Book" panose="020B0503020202020102" pitchFamily="34" charset="0"/>
              </a:rPr>
              <a:t>/ </a:t>
            </a:r>
            <a:r>
              <a:rPr lang="en-US" dirty="0" err="1" smtClean="0">
                <a:latin typeface="Neutraface 2 Text Book" panose="020B0503020202020102" pitchFamily="34" charset="0"/>
              </a:rPr>
              <a:t>Tahun</a:t>
            </a:r>
            <a:endParaRPr lang="en-US" dirty="0">
              <a:latin typeface="Neutraface 2 Text Book" panose="020B0503020202020102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6360" y="2138367"/>
            <a:ext cx="2626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eutraface 2 Text Book" panose="020B0503020202020102" pitchFamily="34" charset="0"/>
              </a:rPr>
              <a:t>Marketing fee </a:t>
            </a:r>
            <a:r>
              <a:rPr lang="en-US" dirty="0" err="1" smtClean="0">
                <a:latin typeface="Neutraface 2 Text Book" panose="020B0503020202020102" pitchFamily="34" charset="0"/>
              </a:rPr>
              <a:t>dan</a:t>
            </a:r>
            <a:r>
              <a:rPr lang="en-US" dirty="0" smtClean="0">
                <a:latin typeface="Neutraface 2 Text Book" panose="020B0503020202020102" pitchFamily="34" charset="0"/>
              </a:rPr>
              <a:t> </a:t>
            </a:r>
            <a:r>
              <a:rPr lang="en-US" dirty="0" err="1" smtClean="0">
                <a:latin typeface="Neutraface 2 Text Book" panose="020B0503020202020102" pitchFamily="34" charset="0"/>
              </a:rPr>
              <a:t>Biaya</a:t>
            </a:r>
            <a:r>
              <a:rPr lang="en-US" dirty="0" smtClean="0">
                <a:latin typeface="Neutraface 2 Text Book" panose="020B0503020202020102" pitchFamily="34" charset="0"/>
              </a:rPr>
              <a:t> </a:t>
            </a:r>
            <a:r>
              <a:rPr lang="en-US" dirty="0" err="1" smtClean="0">
                <a:latin typeface="Neutraface 2 Text Book" panose="020B0503020202020102" pitchFamily="34" charset="0"/>
              </a:rPr>
              <a:t>Operasional</a:t>
            </a:r>
            <a:r>
              <a:rPr lang="en-US" dirty="0" smtClean="0">
                <a:latin typeface="Neutraface 2 Text Book" panose="020B0503020202020102" pitchFamily="34" charset="0"/>
              </a:rPr>
              <a:t> </a:t>
            </a:r>
            <a:r>
              <a:rPr lang="en-US" dirty="0">
                <a:latin typeface="Neutraface 2 Text Book" panose="020B0503020202020102" pitchFamily="34" charset="0"/>
              </a:rPr>
              <a:t>/ </a:t>
            </a:r>
            <a:r>
              <a:rPr lang="en-US" dirty="0" err="1" smtClean="0">
                <a:latin typeface="Neutraface 2 Text Book" panose="020B0503020202020102" pitchFamily="34" charset="0"/>
              </a:rPr>
              <a:t>Tahun</a:t>
            </a:r>
            <a:r>
              <a:rPr lang="en-US" dirty="0" smtClean="0">
                <a:latin typeface="Neutraface 2 Text Book" panose="020B0503020202020102" pitchFamily="34" charset="0"/>
              </a:rPr>
              <a:t>*</a:t>
            </a:r>
            <a:endParaRPr lang="en-US" dirty="0">
              <a:latin typeface="Neutraface 2 Text Book" panose="020B0503020202020102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26360" y="3145781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eutraface 2 Text Book" panose="020B0503020202020102" pitchFamily="34" charset="0"/>
              </a:rPr>
              <a:t>Jasa</a:t>
            </a:r>
            <a:r>
              <a:rPr lang="en-US" dirty="0" smtClean="0">
                <a:latin typeface="Neutraface 2 Text Book" panose="020B0503020202020102" pitchFamily="34" charset="0"/>
              </a:rPr>
              <a:t> </a:t>
            </a:r>
            <a:r>
              <a:rPr lang="en-US" dirty="0" err="1" smtClean="0">
                <a:latin typeface="Neutraface 2 Text Book" panose="020B0503020202020102" pitchFamily="34" charset="0"/>
              </a:rPr>
              <a:t>Manajemen</a:t>
            </a:r>
            <a:r>
              <a:rPr lang="en-US" dirty="0" smtClean="0">
                <a:latin typeface="Neutraface 2 Text Book" panose="020B0503020202020102" pitchFamily="34" charset="0"/>
              </a:rPr>
              <a:t>/ </a:t>
            </a:r>
            <a:r>
              <a:rPr lang="en-US" dirty="0" err="1" smtClean="0">
                <a:latin typeface="Neutraface 2 Text Book" panose="020B0503020202020102" pitchFamily="34" charset="0"/>
              </a:rPr>
              <a:t>Tahun</a:t>
            </a:r>
            <a:r>
              <a:rPr lang="en-US" dirty="0" smtClean="0">
                <a:latin typeface="Neutraface 2 Text Book" panose="020B0503020202020102" pitchFamily="34" charset="0"/>
              </a:rPr>
              <a:t>**</a:t>
            </a:r>
            <a:endParaRPr lang="en-US" dirty="0">
              <a:latin typeface="Neutraface 2 Text Book" panose="020B0503020202020102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42175" y="3792236"/>
            <a:ext cx="8344351" cy="2433615"/>
          </a:xfrm>
          <a:prstGeom prst="rect">
            <a:avLst/>
          </a:prstGeom>
          <a:solidFill>
            <a:srgbClr val="1F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626360" y="3956777"/>
            <a:ext cx="2778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Pendapatan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/ 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Tahun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(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%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)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26360" y="4834674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Pendapatan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Bersih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/ 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Tahun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26360" y="5500103"/>
            <a:ext cx="27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Neutraface 2 Text Book" panose="020B0503020202020102" pitchFamily="34" charset="0"/>
              </a:rPr>
              <a:t>BEP 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(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dalam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bulan</a:t>
            </a:r>
            <a:r>
              <a:rPr lang="en-US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)</a:t>
            </a:r>
            <a:endParaRPr lang="en-US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6503576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271576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997002" y="381000"/>
            <a:ext cx="0" cy="3134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503576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271576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9997002" y="3933046"/>
            <a:ext cx="0" cy="21375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498620" y="1122558"/>
            <a:ext cx="528790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687760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13,5 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5840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22,5 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73877" y="127682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31,4 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87760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2,7 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5840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3,2 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73877" y="217351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3,8 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87760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3,2 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75840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5,7 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73877" y="302363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eutraface 2 Text Book" panose="020B0503020202020102" pitchFamily="34" charset="0"/>
              </a:rPr>
              <a:t>8,2 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87760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35%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475840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61%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173877" y="3973594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87%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87760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7,6 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75840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13,6 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173877" y="4788778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Neutraface 2 Text Book" panose="020B0503020202020102" pitchFamily="34" charset="0"/>
              </a:rPr>
              <a:t>19,4 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87760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35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75840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20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73877" y="5438513"/>
            <a:ext cx="1333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Neutraface 2 Text Book" panose="020B0503020202020102" pitchFamily="34" charset="0"/>
              </a:rPr>
              <a:t>14</a:t>
            </a:r>
            <a:endParaRPr lang="en-US" sz="2200" dirty="0">
              <a:solidFill>
                <a:schemeClr val="bg1"/>
              </a:solidFill>
              <a:latin typeface="Neutraface 2 Text Book" panose="020B0503020202020102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9450" y="6267281"/>
            <a:ext cx="11397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*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Asumsi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Biaya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Operasional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sebesar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150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juta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per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bulan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/ 4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layar</a:t>
            </a:r>
            <a:r>
              <a:rPr lang="en-US" sz="1200" dirty="0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|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 **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Jasa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atas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pengelolaan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usaha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sebesar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30% </a:t>
            </a:r>
            <a:r>
              <a:rPr lang="en-US" sz="1200" dirty="0" err="1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dari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penghasilan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***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Nilai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Investasi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tidak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termasuk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harga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sewa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tanah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| ****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Harga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disesuaikan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dengan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desain</a:t>
            </a:r>
            <a:r>
              <a:rPr lang="en-US" sz="1200" dirty="0">
                <a:solidFill>
                  <a:srgbClr val="000000"/>
                </a:solidFill>
                <a:latin typeface="Neutraface 2 Text Light" panose="020B0303020202020102" pitchFamily="34" charset="0"/>
                <a:cs typeface="Arial"/>
              </a:rPr>
              <a:t> layout</a:t>
            </a:r>
            <a:r>
              <a:rPr lang="en-US" sz="1200" dirty="0">
                <a:solidFill>
                  <a:srgbClr val="000000"/>
                </a:solidFill>
                <a:latin typeface="Neutraface 2 Text Book" panose="020B0503020202020102" pitchFamily="34" charset="0"/>
                <a:cs typeface="Arial"/>
              </a:rPr>
              <a:t>.</a:t>
            </a:r>
          </a:p>
          <a:p>
            <a:pPr algn="r"/>
            <a:endParaRPr lang="en-US" sz="1200" dirty="0">
              <a:solidFill>
                <a:srgbClr val="000000"/>
              </a:solidFill>
              <a:latin typeface="Neutraface 2 Text Book" panose="020B0503020202020102" pitchFamily="34" charset="0"/>
              <a:cs typeface="Arial"/>
            </a:endParaRPr>
          </a:p>
        </p:txBody>
      </p:sp>
      <p:sp>
        <p:nvSpPr>
          <p:cNvPr id="54" name="TextBox 39"/>
          <p:cNvSpPr txBox="1">
            <a:spLocks noChangeArrowheads="1"/>
          </p:cNvSpPr>
          <p:nvPr/>
        </p:nvSpPr>
        <p:spPr bwMode="auto">
          <a:xfrm>
            <a:off x="191166" y="583949"/>
            <a:ext cx="3074135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IKA 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NGIN 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EMILIKI </a:t>
            </a:r>
            <a:r>
              <a:rPr lang="en-US" alt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altLang="en-US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OTA</a:t>
            </a:r>
            <a:endParaRPr lang="en-US" altLang="en-US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88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0" y="294785"/>
            <a:ext cx="1204709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ENEFIT 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PONSOR 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NVESTOR</a:t>
            </a:r>
            <a:endParaRPr lang="en-US" altLang="en-US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073420"/>
              </p:ext>
            </p:extLst>
          </p:nvPr>
        </p:nvGraphicFramePr>
        <p:xfrm>
          <a:off x="2166403" y="1183883"/>
          <a:ext cx="7714287" cy="422731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48317">
                  <a:extLst>
                    <a:ext uri="{9D8B030D-6E8A-4147-A177-3AD203B41FA5}">
                      <a16:colId xmlns:a16="http://schemas.microsoft.com/office/drawing/2014/main" val="653937186"/>
                    </a:ext>
                  </a:extLst>
                </a:gridCol>
                <a:gridCol w="1432398">
                  <a:extLst>
                    <a:ext uri="{9D8B030D-6E8A-4147-A177-3AD203B41FA5}">
                      <a16:colId xmlns:a16="http://schemas.microsoft.com/office/drawing/2014/main" val="3680348884"/>
                    </a:ext>
                  </a:extLst>
                </a:gridCol>
                <a:gridCol w="1590375">
                  <a:extLst>
                    <a:ext uri="{9D8B030D-6E8A-4147-A177-3AD203B41FA5}">
                      <a16:colId xmlns:a16="http://schemas.microsoft.com/office/drawing/2014/main" val="4208783627"/>
                    </a:ext>
                  </a:extLst>
                </a:gridCol>
                <a:gridCol w="1590375">
                  <a:extLst>
                    <a:ext uri="{9D8B030D-6E8A-4147-A177-3AD203B41FA5}">
                      <a16:colId xmlns:a16="http://schemas.microsoft.com/office/drawing/2014/main" val="3126330917"/>
                    </a:ext>
                  </a:extLst>
                </a:gridCol>
                <a:gridCol w="1652822">
                  <a:extLst>
                    <a:ext uri="{9D8B030D-6E8A-4147-A177-3AD203B41FA5}">
                      <a16:colId xmlns:a16="http://schemas.microsoft.com/office/drawing/2014/main" val="4140938945"/>
                    </a:ext>
                  </a:extLst>
                </a:gridCol>
              </a:tblGrid>
              <a:tr h="96970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JUMLAH LAYAR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ONE TIME BONUS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BONUS SPONSOR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BONUS PAIRING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MARKETING FEE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7586"/>
                  </a:ext>
                </a:extLst>
              </a:tr>
              <a:tr h="96970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LAYAR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$15,000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$6,900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20,700</a:t>
                      </a:r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BV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+ 5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Tahun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5269406"/>
                  </a:ext>
                </a:extLst>
              </a:tr>
              <a:tr h="11502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LAYAR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$22,500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$9,780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29,340</a:t>
                      </a:r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BV</a:t>
                      </a:r>
                      <a:endParaRPr lang="en-US" sz="22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+ 5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Tahun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537563"/>
                  </a:ext>
                </a:extLst>
              </a:tr>
              <a:tr h="113769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 LAYAR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$30,000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$12,690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38,070</a:t>
                      </a:r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BV</a:t>
                      </a:r>
                      <a:endParaRPr lang="en-US" sz="22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en-US" sz="22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+ 5</a:t>
                      </a:r>
                      <a:r>
                        <a:rPr lang="en-US" sz="2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Tahun</a:t>
                      </a:r>
                      <a:endParaRPr lang="en-US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8842365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847577" y="5775888"/>
            <a:ext cx="6274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dirty="0" err="1" smtClean="0">
                <a:latin typeface="Arial"/>
                <a:cs typeface="Arial"/>
              </a:rPr>
              <a:t>Perhatian</a:t>
            </a:r>
            <a:r>
              <a:rPr lang="en-US" sz="1000" dirty="0" smtClean="0">
                <a:latin typeface="Arial"/>
                <a:cs typeface="Arial"/>
              </a:rPr>
              <a:t> </a:t>
            </a:r>
            <a:r>
              <a:rPr lang="en-US" sz="1000" dirty="0">
                <a:latin typeface="Arial"/>
                <a:cs typeface="Arial"/>
              </a:rPr>
              <a:t>= </a:t>
            </a:r>
            <a:r>
              <a:rPr lang="en-US" sz="1000" dirty="0" err="1">
                <a:latin typeface="Arial"/>
                <a:cs typeface="Arial"/>
              </a:rPr>
              <a:t>Jika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ada</a:t>
            </a:r>
            <a:r>
              <a:rPr lang="en-US" sz="1000" dirty="0">
                <a:latin typeface="Arial"/>
                <a:cs typeface="Arial"/>
              </a:rPr>
              <a:t> element </a:t>
            </a:r>
            <a:r>
              <a:rPr lang="en-US" sz="1000" dirty="0" err="1">
                <a:latin typeface="Arial"/>
                <a:cs typeface="Arial"/>
              </a:rPr>
              <a:t>tertentu</a:t>
            </a:r>
            <a:r>
              <a:rPr lang="en-US" sz="1000" dirty="0">
                <a:latin typeface="Arial"/>
                <a:cs typeface="Arial"/>
              </a:rPr>
              <a:t> yang </a:t>
            </a:r>
            <a:r>
              <a:rPr lang="en-US" sz="1000" dirty="0" err="1">
                <a:latin typeface="Arial"/>
                <a:cs typeface="Arial"/>
              </a:rPr>
              <a:t>dibangun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sendiri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oleh</a:t>
            </a:r>
            <a:r>
              <a:rPr lang="en-US" sz="1000" dirty="0">
                <a:latin typeface="Arial"/>
                <a:cs typeface="Arial"/>
              </a:rPr>
              <a:t> investor </a:t>
            </a:r>
            <a:r>
              <a:rPr lang="en-US" sz="1000" dirty="0" err="1">
                <a:latin typeface="Arial"/>
                <a:cs typeface="Arial"/>
              </a:rPr>
              <a:t>seperti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 smtClean="0">
                <a:latin typeface="Arial"/>
                <a:cs typeface="Arial"/>
              </a:rPr>
              <a:t>bangunan</a:t>
            </a:r>
            <a:r>
              <a:rPr lang="en-US" sz="1000" dirty="0" smtClean="0">
                <a:latin typeface="Arial"/>
                <a:cs typeface="Arial"/>
              </a:rPr>
              <a:t>,</a:t>
            </a:r>
          </a:p>
          <a:p>
            <a:r>
              <a:rPr lang="en-US" sz="1000" dirty="0" smtClean="0">
                <a:latin typeface="Arial"/>
                <a:cs typeface="Arial"/>
              </a:rPr>
              <a:t>     </a:t>
            </a:r>
            <a:r>
              <a:rPr lang="en-US" sz="1000" dirty="0" err="1" smtClean="0">
                <a:latin typeface="Arial"/>
                <a:cs typeface="Arial"/>
              </a:rPr>
              <a:t>maka</a:t>
            </a:r>
            <a:r>
              <a:rPr lang="en-US" sz="1000" dirty="0" smtClean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akan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mempengaruhi</a:t>
            </a:r>
            <a:r>
              <a:rPr lang="en-US" sz="1000" dirty="0">
                <a:latin typeface="Arial"/>
                <a:cs typeface="Arial"/>
              </a:rPr>
              <a:t> BV, Bonus </a:t>
            </a:r>
            <a:r>
              <a:rPr lang="en-US" sz="1000" dirty="0" smtClean="0">
                <a:latin typeface="Arial"/>
                <a:cs typeface="Arial"/>
              </a:rPr>
              <a:t>Sponsor </a:t>
            </a:r>
            <a:r>
              <a:rPr lang="en-US" sz="1000" dirty="0" err="1" smtClean="0">
                <a:latin typeface="Arial"/>
                <a:cs typeface="Arial"/>
              </a:rPr>
              <a:t>dan</a:t>
            </a:r>
            <a:r>
              <a:rPr lang="en-US" sz="1000" dirty="0" smtClean="0">
                <a:latin typeface="Arial"/>
                <a:cs typeface="Arial"/>
              </a:rPr>
              <a:t> </a:t>
            </a:r>
            <a:r>
              <a:rPr lang="en-US" sz="1000" dirty="0">
                <a:latin typeface="Arial"/>
                <a:cs typeface="Arial"/>
              </a:rPr>
              <a:t>One Time </a:t>
            </a:r>
            <a:r>
              <a:rPr lang="en-US" sz="1000" dirty="0" smtClean="0">
                <a:latin typeface="Arial"/>
                <a:cs typeface="Arial"/>
              </a:rPr>
              <a:t>Bonus.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Arial"/>
                <a:cs typeface="Arial"/>
              </a:rPr>
              <a:t>Bonus </a:t>
            </a:r>
            <a:r>
              <a:rPr lang="en-US" sz="1000" dirty="0">
                <a:latin typeface="Arial"/>
                <a:cs typeface="Arial"/>
              </a:rPr>
              <a:t>sponsor </a:t>
            </a:r>
            <a:r>
              <a:rPr lang="en-US" sz="1000" dirty="0" err="1">
                <a:latin typeface="Arial"/>
                <a:cs typeface="Arial"/>
              </a:rPr>
              <a:t>dan</a:t>
            </a:r>
            <a:r>
              <a:rPr lang="en-US" sz="1000" dirty="0">
                <a:latin typeface="Arial"/>
                <a:cs typeface="Arial"/>
              </a:rPr>
              <a:t> pairing </a:t>
            </a:r>
            <a:r>
              <a:rPr lang="en-US" sz="1000" dirty="0" err="1">
                <a:latin typeface="Arial"/>
                <a:cs typeface="Arial"/>
              </a:rPr>
              <a:t>tetap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dibagi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smtClean="0">
                <a:latin typeface="Arial"/>
                <a:cs typeface="Arial"/>
              </a:rPr>
              <a:t>75% </a:t>
            </a:r>
            <a:r>
              <a:rPr lang="en-US" sz="1000" dirty="0" err="1" smtClean="0">
                <a:latin typeface="Arial"/>
                <a:cs typeface="Arial"/>
              </a:rPr>
              <a:t>dan</a:t>
            </a:r>
            <a:r>
              <a:rPr lang="en-US" sz="1000" dirty="0" smtClean="0">
                <a:latin typeface="Arial"/>
                <a:cs typeface="Arial"/>
              </a:rPr>
              <a:t> 25%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>
                <a:latin typeface="Arial"/>
                <a:cs typeface="Arial"/>
              </a:rPr>
              <a:t>O</a:t>
            </a:r>
            <a:r>
              <a:rPr lang="en-US" sz="1000" dirty="0" smtClean="0">
                <a:latin typeface="Arial"/>
                <a:cs typeface="Arial"/>
              </a:rPr>
              <a:t>ne </a:t>
            </a:r>
            <a:r>
              <a:rPr lang="en-US" sz="1000" dirty="0">
                <a:latin typeface="Arial"/>
                <a:cs typeface="Arial"/>
              </a:rPr>
              <a:t>T</a:t>
            </a:r>
            <a:r>
              <a:rPr lang="en-US" sz="1000" dirty="0" smtClean="0">
                <a:latin typeface="Arial"/>
                <a:cs typeface="Arial"/>
              </a:rPr>
              <a:t>ime Bonus </a:t>
            </a:r>
            <a:r>
              <a:rPr lang="en-US" sz="1000" dirty="0" err="1" smtClean="0">
                <a:latin typeface="Arial"/>
                <a:cs typeface="Arial"/>
              </a:rPr>
              <a:t>dan</a:t>
            </a:r>
            <a:r>
              <a:rPr lang="en-US" sz="1000" dirty="0" smtClean="0">
                <a:latin typeface="Arial"/>
                <a:cs typeface="Arial"/>
              </a:rPr>
              <a:t> Bonus Sponsor </a:t>
            </a:r>
            <a:r>
              <a:rPr lang="en-US" sz="1000" dirty="0" err="1" smtClean="0">
                <a:latin typeface="Arial"/>
                <a:cs typeface="Arial"/>
              </a:rPr>
              <a:t>berupa</a:t>
            </a:r>
            <a:r>
              <a:rPr lang="en-US" sz="1000" dirty="0" smtClean="0">
                <a:latin typeface="Arial"/>
                <a:cs typeface="Arial"/>
              </a:rPr>
              <a:t> rupiah (</a:t>
            </a:r>
            <a:r>
              <a:rPr lang="en-US" sz="1000" dirty="0" err="1" smtClean="0">
                <a:latin typeface="Arial"/>
                <a:cs typeface="Arial"/>
              </a:rPr>
              <a:t>kurs</a:t>
            </a:r>
            <a:r>
              <a:rPr lang="en-US" sz="1000" dirty="0" smtClean="0">
                <a:latin typeface="Arial"/>
                <a:cs typeface="Arial"/>
              </a:rPr>
              <a:t> Rp10.000 per $</a:t>
            </a:r>
            <a:r>
              <a:rPr lang="en-US" sz="1000" dirty="0" err="1" smtClean="0">
                <a:latin typeface="Arial"/>
                <a:cs typeface="Arial"/>
              </a:rPr>
              <a:t>iCash</a:t>
            </a:r>
            <a:r>
              <a:rPr lang="en-US" sz="1000" dirty="0" smtClean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9108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2072" y="1884997"/>
            <a:ext cx="9457898" cy="3178322"/>
          </a:xfrm>
          <a:prstGeom prst="rect">
            <a:avLst/>
          </a:prstGeom>
          <a:solidFill>
            <a:srgbClr val="1F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-56866" y="736220"/>
            <a:ext cx="121920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ARKETING 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EE</a:t>
            </a:r>
            <a:endParaRPr lang="en-US" altLang="en-US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83391" y="2040589"/>
            <a:ext cx="83114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  <a:latin typeface="Arial"/>
                <a:cs typeface="Arial"/>
              </a:rPr>
              <a:t>Marketing 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fee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diberikan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dari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10%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keuntungan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bersih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manajemen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KOTA Cinema Mall,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selama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10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tahun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+ 5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tahun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atau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selama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kontrak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awal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/>
                <a:cs typeface="Arial"/>
              </a:rPr>
              <a:t>berjalan</a:t>
            </a:r>
            <a:r>
              <a:rPr lang="en-US" sz="2800" b="1" dirty="0" smtClean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n-US" sz="28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477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1" t="21545" r="20193" b="12062"/>
          <a:stretch/>
        </p:blipFill>
        <p:spPr>
          <a:xfrm>
            <a:off x="0" y="0"/>
            <a:ext cx="12192000" cy="6845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45759" y="2532418"/>
            <a:ext cx="3376842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 smtClean="0">
                <a:latin typeface="Neutraface 2 Text Light" panose="020B0303020202020102" pitchFamily="34" charset="0"/>
              </a:rPr>
              <a:t>AUDITOR INTERNASIONAL</a:t>
            </a:r>
            <a:endParaRPr lang="en-US" sz="3200" dirty="0">
              <a:latin typeface="Neutraface 2 Text Bold" panose="020B0803020202020102" pitchFamily="34" charset="0"/>
            </a:endParaRPr>
          </a:p>
        </p:txBody>
      </p:sp>
      <p:pic>
        <p:nvPicPr>
          <p:cNvPr id="2054" name="Picture 6" descr="https://www.canddi.com/images/blog/2015-09-18/analytics-aud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609" y="2708412"/>
            <a:ext cx="3239143" cy="24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mages.advfn.com/sales/cms/nominated-advisers/grant-thornton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909" y="2708412"/>
            <a:ext cx="5784223" cy="188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93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1" t="21545" r="20193" b="12062"/>
          <a:stretch/>
        </p:blipFill>
        <p:spPr>
          <a:xfrm>
            <a:off x="0" y="0"/>
            <a:ext cx="12192000" cy="68453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1F417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3887865" y="2314187"/>
            <a:ext cx="4416271" cy="2114938"/>
            <a:chOff x="4215925" y="2314187"/>
            <a:chExt cx="4416271" cy="211493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54696" y="2600325"/>
              <a:ext cx="2677500" cy="160875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5925" y="2480775"/>
              <a:ext cx="1158234" cy="172830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5638800" y="2314187"/>
              <a:ext cx="0" cy="21149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0" y="613125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Neutraface 2 Text Book" panose="020B0503020202020102" pitchFamily="34" charset="0"/>
              </a:rPr>
              <a:t>DISCLAIMER</a:t>
            </a:r>
          </a:p>
          <a:p>
            <a:pPr algn="ctr"/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Neutraface 2 Text Book" panose="020B0503020202020102" pitchFamily="34" charset="0"/>
              </a:rPr>
              <a:t>The information presented here has been compiled with the greatest possible care. However, changes in models, designs, technical specifications, visuals or any other information depicted are always under reserve.</a:t>
            </a:r>
          </a:p>
          <a:p>
            <a:pPr algn="ctr"/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Neutraface 2 Text Book" panose="020B0503020202020102" pitchFamily="34" charset="0"/>
              </a:rPr>
              <a:t>No rights may be derived in any way whatsoever from this printed material.</a:t>
            </a:r>
            <a:endParaRPr lang="en-US" sz="800" i="1" dirty="0">
              <a:solidFill>
                <a:schemeClr val="bg1">
                  <a:lumMod val="65000"/>
                </a:schemeClr>
              </a:solidFill>
              <a:latin typeface="Neutraface 2 Text Book" panose="020B0503020202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76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67F743D-9B07-457F-A470-9FEB993D8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6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60432F-4114-4D07-87B1-3C8702737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AC7FECE-63F6-4F78-8A20-2DC97BCFE845}"/>
              </a:ext>
            </a:extLst>
          </p:cNvPr>
          <p:cNvGrpSpPr/>
          <p:nvPr/>
        </p:nvGrpSpPr>
        <p:grpSpPr>
          <a:xfrm>
            <a:off x="5037159" y="1649192"/>
            <a:ext cx="7350789" cy="1774908"/>
            <a:chOff x="4857540" y="1714500"/>
            <a:chExt cx="7350789" cy="1774908"/>
          </a:xfrm>
        </p:grpSpPr>
        <p:sp>
          <p:nvSpPr>
            <p:cNvPr id="13" name="TextBox 5"/>
            <p:cNvSpPr txBox="1">
              <a:spLocks noChangeArrowheads="1"/>
            </p:cNvSpPr>
            <p:nvPr/>
          </p:nvSpPr>
          <p:spPr bwMode="auto">
            <a:xfrm>
              <a:off x="4857540" y="1781248"/>
              <a:ext cx="7350789" cy="17081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1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Lokasi</a:t>
              </a:r>
              <a:r>
                <a:rPr lang="en-US" altLang="en-US" sz="2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	:          Pontianak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Total </a:t>
              </a:r>
              <a:r>
                <a:rPr lang="en-US" altLang="en-US" sz="21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Layar</a:t>
              </a:r>
              <a:r>
                <a:rPr lang="en-US" altLang="en-US" sz="2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		: 4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en-US" sz="2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Total </a:t>
              </a:r>
              <a:r>
                <a:rPr lang="en-US" altLang="en-US" sz="21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Investasi</a:t>
              </a:r>
              <a:r>
                <a:rPr lang="en-US" altLang="en-US" sz="2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	: </a:t>
              </a:r>
              <a:r>
                <a:rPr lang="en-US" altLang="en-US" sz="2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 </a:t>
              </a:r>
              <a:r>
                <a:rPr lang="id-ID" b="1" dirty="0">
                  <a:solidFill>
                    <a:schemeClr val="bg1"/>
                  </a:solidFill>
                </a:rPr>
                <a:t>Miliar</a:t>
              </a:r>
              <a:r>
                <a:rPr lang="en-US" altLang="en-US" sz="2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Rupiah</a:t>
              </a:r>
            </a:p>
          </p:txBody>
        </p:sp>
        <p:pic>
          <p:nvPicPr>
            <p:cNvPr id="18" name="Picture 17" descr="makasar pontianak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27" t="9841" r="57147" b="44120"/>
            <a:stretch/>
          </p:blipFill>
          <p:spPr>
            <a:xfrm>
              <a:off x="7848766" y="1714500"/>
              <a:ext cx="629739" cy="62335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B4140C6-2109-406E-9647-E8E78E5FB0BE}"/>
              </a:ext>
            </a:extLst>
          </p:cNvPr>
          <p:cNvGrpSpPr/>
          <p:nvPr/>
        </p:nvGrpSpPr>
        <p:grpSpPr>
          <a:xfrm>
            <a:off x="3723040" y="2256215"/>
            <a:ext cx="8371128" cy="4054423"/>
            <a:chOff x="3723040" y="2155877"/>
            <a:chExt cx="8371128" cy="4054423"/>
          </a:xfrm>
        </p:grpSpPr>
        <p:pic>
          <p:nvPicPr>
            <p:cNvPr id="11" name="Picture 10" descr="xcxcspots_glare_light_shadow_45033_2560x160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3040" y="2155877"/>
              <a:ext cx="8371128" cy="4054423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F7B31EC-9738-45F9-9E69-F8516EC5065A}"/>
                </a:ext>
              </a:extLst>
            </p:cNvPr>
            <p:cNvGrpSpPr/>
            <p:nvPr/>
          </p:nvGrpSpPr>
          <p:grpSpPr>
            <a:xfrm>
              <a:off x="5962281" y="3746295"/>
              <a:ext cx="2349433" cy="1469534"/>
              <a:chOff x="5962281" y="3746295"/>
              <a:chExt cx="2349433" cy="1469534"/>
            </a:xfrm>
          </p:grpSpPr>
          <p:pic>
            <p:nvPicPr>
              <p:cNvPr id="16" name="Picture 1" descr="red arrow 2.gif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5962281" y="3746295"/>
                <a:ext cx="757704" cy="7577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Oval 16"/>
              <p:cNvSpPr/>
              <p:nvPr/>
            </p:nvSpPr>
            <p:spPr>
              <a:xfrm>
                <a:off x="6799807" y="4255426"/>
                <a:ext cx="79053" cy="7906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F375F257-C4D0-486C-B0DF-B1220B2244F3}"/>
                  </a:ext>
                </a:extLst>
              </p:cNvPr>
              <p:cNvSpPr/>
              <p:nvPr/>
            </p:nvSpPr>
            <p:spPr>
              <a:xfrm>
                <a:off x="8180313" y="4862629"/>
                <a:ext cx="131401" cy="131401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80159A0B-8A03-40B2-B0B1-68DF80EFB2B7}"/>
                  </a:ext>
                </a:extLst>
              </p:cNvPr>
              <p:cNvSpPr/>
              <p:nvPr/>
            </p:nvSpPr>
            <p:spPr>
              <a:xfrm>
                <a:off x="6426074" y="5111080"/>
                <a:ext cx="104749" cy="1047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905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eeting-of-businessmen-boeh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14" b="22448"/>
          <a:stretch/>
        </p:blipFill>
        <p:spPr>
          <a:xfrm>
            <a:off x="0" y="-1433286"/>
            <a:ext cx="12229171" cy="82912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48217"/>
            <a:ext cx="12307614" cy="7111169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68714" y="1786759"/>
            <a:ext cx="8547038" cy="343838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A17725-6D45-4ED2-80D0-DA6B8A690E44}"/>
              </a:ext>
            </a:extLst>
          </p:cNvPr>
          <p:cNvSpPr txBox="1"/>
          <p:nvPr/>
        </p:nvSpPr>
        <p:spPr>
          <a:xfrm>
            <a:off x="2153307" y="2134088"/>
            <a:ext cx="800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0000"/>
                </a:solidFill>
                <a:latin typeface="Gotham"/>
                <a:cs typeface="Arial" panose="020B0604020202020204" pitchFamily="34" charset="0"/>
              </a:rPr>
              <a:t>ANDA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smtClean="0">
                <a:solidFill>
                  <a:srgbClr val="FF0000"/>
                </a:solidFill>
                <a:latin typeface="Gotham Black" pitchFamily="50" charset="0"/>
                <a:cs typeface="Gotham Black" pitchFamily="50" charset="0"/>
              </a:rPr>
              <a:t>DIUNDANG</a:t>
            </a:r>
          </a:p>
          <a:p>
            <a:pPr algn="ctr"/>
            <a:r>
              <a:rPr lang="en-US" sz="4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 PEMILIK</a:t>
            </a:r>
            <a:r>
              <a:rPr lang="id-ID" sz="4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4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d-ID" sz="6000" b="1" spc="-300" dirty="0">
                <a:solidFill>
                  <a:srgbClr val="000000"/>
                </a:solidFill>
                <a:latin typeface="Gotham Black" pitchFamily="50" charset="0"/>
                <a:cs typeface="Gotham Black" pitchFamily="50" charset="0"/>
              </a:rPr>
              <a:t>KOTA CINEMA </a:t>
            </a:r>
            <a:r>
              <a:rPr lang="id-ID" sz="6000" b="1" spc="-300" dirty="0" smtClean="0">
                <a:solidFill>
                  <a:srgbClr val="000000"/>
                </a:solidFill>
                <a:latin typeface="Gotham Black" pitchFamily="50" charset="0"/>
                <a:cs typeface="Gotham Black" pitchFamily="50" charset="0"/>
              </a:rPr>
              <a:t>MALL</a:t>
            </a:r>
            <a:endParaRPr lang="en-US" sz="6000" b="1" spc="-300" dirty="0">
              <a:solidFill>
                <a:srgbClr val="000000"/>
              </a:solidFill>
              <a:latin typeface="Gotham Black" pitchFamily="50" charset="0"/>
              <a:cs typeface="Gotham Black" pitchFamily="50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474005" y="5442473"/>
            <a:ext cx="9281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43822" y="1562805"/>
            <a:ext cx="9281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28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" descr="KOTA Render (11 of 18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0" y="0"/>
            <a:ext cx="12192000" cy="6872831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9119" name="Rectangle 15"/>
          <p:cNvSpPr>
            <a:spLocks noChangeArrowheads="1"/>
          </p:cNvSpPr>
          <p:nvPr/>
        </p:nvSpPr>
        <p:spPr bwMode="auto">
          <a:xfrm>
            <a:off x="3161482" y="1304198"/>
            <a:ext cx="5292725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 </a:t>
            </a:r>
            <a:r>
              <a:rPr lang="en-US" alt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BRAVO 9</a:t>
            </a:r>
            <a:endParaRPr lang="en-US" altLang="en-US" sz="4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9120" name="Rectangle 24"/>
          <p:cNvSpPr>
            <a:spLocks noChangeArrowheads="1"/>
          </p:cNvSpPr>
          <p:nvPr/>
        </p:nvSpPr>
        <p:spPr bwMode="auto">
          <a:xfrm>
            <a:off x="2716485" y="5528554"/>
            <a:ext cx="6999287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altLang="en-US" sz="1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en-US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Pendaftaran</a:t>
            </a:r>
            <a:r>
              <a:rPr lang="en-US" altLang="en-US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$</a:t>
            </a:r>
            <a:r>
              <a:rPr lang="en-US" altLang="en-US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altLang="en-US" sz="18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altLang="en-US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altLang="en-US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US" altLang="en-US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altLang="en-US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7FD9E8-01A9-46B2-A1A1-B95150819920}"/>
              </a:ext>
            </a:extLst>
          </p:cNvPr>
          <p:cNvGrpSpPr/>
          <p:nvPr/>
        </p:nvGrpSpPr>
        <p:grpSpPr>
          <a:xfrm>
            <a:off x="4782473" y="1864106"/>
            <a:ext cx="3568895" cy="1164167"/>
            <a:chOff x="5143559" y="1882543"/>
            <a:chExt cx="3268315" cy="1164167"/>
          </a:xfrm>
        </p:grpSpPr>
        <p:sp>
          <p:nvSpPr>
            <p:cNvPr id="1049115" name="Rectangle 17"/>
            <p:cNvSpPr>
              <a:spLocks noChangeArrowheads="1"/>
            </p:cNvSpPr>
            <p:nvPr/>
          </p:nvSpPr>
          <p:spPr bwMode="auto">
            <a:xfrm>
              <a:off x="5143559" y="2619672"/>
              <a:ext cx="3268315" cy="42703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$</a:t>
              </a:r>
              <a:r>
                <a:rPr lang="en-US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3100 </a:t>
              </a:r>
              <a:r>
                <a:rPr lang="en-US" altLang="en-US" sz="20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iC</a:t>
              </a:r>
              <a:r>
                <a:rPr lang="en-US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/ Rp 37.200.000,-</a:t>
              </a:r>
              <a:endPara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	</a:t>
              </a:r>
              <a:endPara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43559" y="1882543"/>
              <a:ext cx="300827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</a:rPr>
                <a:t>PLATINUM+</a:t>
              </a:r>
            </a:p>
          </p:txBody>
        </p:sp>
      </p:grpSp>
      <p:pic>
        <p:nvPicPr>
          <p:cNvPr id="38" name="Picture 37" descr="platinum.png">
            <a:extLst>
              <a:ext uri="{FF2B5EF4-FFF2-40B4-BE49-F238E27FC236}">
                <a16:creationId xmlns:a16="http://schemas.microsoft.com/office/drawing/2014/main" id="{AF4E7983-BACD-4092-87ED-94ED462512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29" y="1983101"/>
            <a:ext cx="3146713" cy="31467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82473" y="3121460"/>
            <a:ext cx="7000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 Box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senilai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42.900.000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2472" y="3463018"/>
            <a:ext cx="658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alt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kepemilikan</a:t>
            </a: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MPoin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alt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Senilai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13.000.000 </a:t>
            </a:r>
            <a:endParaRPr lang="en-US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2470" y="3804478"/>
            <a:ext cx="6804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 </a:t>
            </a:r>
            <a:r>
              <a:rPr lang="en-US" alt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pembagian</a:t>
            </a: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(royalty): 15 </a:t>
            </a:r>
            <a:r>
              <a:rPr lang="en-US" alt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endParaRPr lang="en-US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2471" y="4155730"/>
            <a:ext cx="5609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 </a:t>
            </a:r>
            <a:r>
              <a:rPr lang="en-US" alt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megamatching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endParaRPr lang="en-US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16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9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9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9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119" grpId="0"/>
      <p:bldP spid="1049120" grpId="0"/>
      <p:bldP spid="2" grpId="0"/>
      <p:bldP spid="4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172"/>
          <p:cNvGrpSpPr/>
          <p:nvPr/>
        </p:nvGrpSpPr>
        <p:grpSpPr>
          <a:xfrm>
            <a:off x="4" y="0"/>
            <a:ext cx="12192000" cy="6858000"/>
            <a:chOff x="0" y="0"/>
            <a:chExt cx="12192000" cy="6858000"/>
          </a:xfrm>
        </p:grpSpPr>
        <p:pic>
          <p:nvPicPr>
            <p:cNvPr id="174" name="Picture 1" descr="KOTA Render (11 of 18)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" name="Rectangle 174"/>
            <p:cNvSpPr/>
            <p:nvPr/>
          </p:nvSpPr>
          <p:spPr>
            <a:xfrm>
              <a:off x="0" y="0"/>
              <a:ext cx="12191999" cy="6858000"/>
            </a:xfrm>
            <a:prstGeom prst="rect">
              <a:avLst/>
            </a:prstGeom>
            <a:solidFill>
              <a:schemeClr val="tx1">
                <a:alpha val="7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130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156202"/>
              </p:ext>
            </p:extLst>
          </p:nvPr>
        </p:nvGraphicFramePr>
        <p:xfrm>
          <a:off x="1090961" y="4773591"/>
          <a:ext cx="10629222" cy="9886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629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1.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di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bayar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hingga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15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tahun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(10 + 5 )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dibayarkan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6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bulan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sekali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2.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diperhitungkan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sesuai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dengan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keuntungan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KOTA Cinema Mall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berdasarkan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audit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antara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30%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hingga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70%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3.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MPoin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saham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nilai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investasi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tetapi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merupakan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untuk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para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pemilik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Paket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Bravo 9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4.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di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atas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dipotong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30%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untuk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bonus mega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matching yang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dibagikan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kepada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pemberi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referensi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. 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1" name="Rectangle 15"/>
          <p:cNvSpPr>
            <a:spLocks noChangeArrowheads="1"/>
          </p:cNvSpPr>
          <p:nvPr/>
        </p:nvSpPr>
        <p:spPr bwMode="auto">
          <a:xfrm>
            <a:off x="2619378" y="660417"/>
            <a:ext cx="6953250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ILUSTRASI BONUS ROYALTI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(PLATINUM+)</a:t>
            </a:r>
          </a:p>
        </p:txBody>
      </p:sp>
      <p:sp>
        <p:nvSpPr>
          <p:cNvPr id="132" name="TextBox 6"/>
          <p:cNvSpPr txBox="1"/>
          <p:nvPr/>
        </p:nvSpPr>
        <p:spPr>
          <a:xfrm>
            <a:off x="1000370" y="4398150"/>
            <a:ext cx="977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Catatan</a:t>
            </a:r>
            <a:r>
              <a:rPr lang="en-US" dirty="0">
                <a:solidFill>
                  <a:srgbClr val="FFFFFF"/>
                </a:solidFill>
              </a:rPr>
              <a:t>:</a:t>
            </a:r>
          </a:p>
        </p:txBody>
      </p:sp>
      <p:grpSp>
        <p:nvGrpSpPr>
          <p:cNvPr id="133" name="Group 132"/>
          <p:cNvGrpSpPr/>
          <p:nvPr/>
        </p:nvGrpSpPr>
        <p:grpSpPr>
          <a:xfrm>
            <a:off x="3128435" y="3642314"/>
            <a:ext cx="7957616" cy="307777"/>
            <a:chOff x="3584178" y="3600749"/>
            <a:chExt cx="7957616" cy="307777"/>
          </a:xfrm>
        </p:grpSpPr>
        <p:sp>
          <p:nvSpPr>
            <p:cNvPr id="134" name="Rectangle 68"/>
            <p:cNvSpPr>
              <a:spLocks noChangeArrowheads="1"/>
            </p:cNvSpPr>
            <p:nvPr/>
          </p:nvSpPr>
          <p:spPr bwMode="auto">
            <a:xfrm>
              <a:off x="3584178" y="3600749"/>
              <a:ext cx="1040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>
                  <a:solidFill>
                    <a:srgbClr val="FFFFFF"/>
                  </a:solidFill>
                </a:rPr>
                <a:t>3,900,000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5" name="Rectangle 69"/>
            <p:cNvSpPr>
              <a:spLocks noChangeArrowheads="1"/>
            </p:cNvSpPr>
            <p:nvPr/>
          </p:nvSpPr>
          <p:spPr bwMode="auto">
            <a:xfrm>
              <a:off x="4932948" y="3600749"/>
              <a:ext cx="1040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>
                  <a:solidFill>
                    <a:srgbClr val="FFFFFF"/>
                  </a:solidFill>
                </a:rPr>
                <a:t>6,500,000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6" name="Rectangle 70"/>
            <p:cNvSpPr>
              <a:spLocks noChangeArrowheads="1"/>
            </p:cNvSpPr>
            <p:nvPr/>
          </p:nvSpPr>
          <p:spPr bwMode="auto">
            <a:xfrm>
              <a:off x="6149979" y="3600749"/>
              <a:ext cx="1040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>
                  <a:solidFill>
                    <a:srgbClr val="FFFFFF"/>
                  </a:solidFill>
                </a:rPr>
                <a:t>9,100,000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7" name="Rectangle 71"/>
            <p:cNvSpPr>
              <a:spLocks noChangeArrowheads="1"/>
            </p:cNvSpPr>
            <p:nvPr/>
          </p:nvSpPr>
          <p:spPr bwMode="auto">
            <a:xfrm>
              <a:off x="7512690" y="3600749"/>
              <a:ext cx="1170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>
                  <a:solidFill>
                    <a:srgbClr val="FFFFFF"/>
                  </a:solidFill>
                </a:rPr>
                <a:t>58,500,000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8" name="Rectangle 72"/>
            <p:cNvSpPr>
              <a:spLocks noChangeArrowheads="1"/>
            </p:cNvSpPr>
            <p:nvPr/>
          </p:nvSpPr>
          <p:spPr bwMode="auto">
            <a:xfrm>
              <a:off x="8882471" y="3600749"/>
              <a:ext cx="1170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>
                  <a:solidFill>
                    <a:srgbClr val="FFFFFF"/>
                  </a:solidFill>
                </a:rPr>
                <a:t>97,500,000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9" name="Rectangle 73"/>
            <p:cNvSpPr>
              <a:spLocks noChangeArrowheads="1"/>
            </p:cNvSpPr>
            <p:nvPr/>
          </p:nvSpPr>
          <p:spPr bwMode="auto">
            <a:xfrm>
              <a:off x="10241758" y="3600749"/>
              <a:ext cx="13000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>
                  <a:solidFill>
                    <a:srgbClr val="FFFFFF"/>
                  </a:solidFill>
                </a:rPr>
                <a:t>136,500,000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3D68F0E-4ECB-400F-B7BE-42C12E787C68}"/>
              </a:ext>
            </a:extLst>
          </p:cNvPr>
          <p:cNvGrpSpPr/>
          <p:nvPr/>
        </p:nvGrpSpPr>
        <p:grpSpPr>
          <a:xfrm>
            <a:off x="1115518" y="2135243"/>
            <a:ext cx="10160910" cy="2067789"/>
            <a:chOff x="1356148" y="2135243"/>
            <a:chExt cx="10160910" cy="2067789"/>
          </a:xfrm>
        </p:grpSpPr>
        <p:sp>
          <p:nvSpPr>
            <p:cNvPr id="155" name="Line 31"/>
            <p:cNvSpPr>
              <a:spLocks noChangeShapeType="1"/>
            </p:cNvSpPr>
            <p:nvPr/>
          </p:nvSpPr>
          <p:spPr bwMode="auto">
            <a:xfrm>
              <a:off x="11508956" y="2141167"/>
              <a:ext cx="0" cy="206186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56" name="Line 38"/>
            <p:cNvSpPr>
              <a:spLocks noChangeShapeType="1"/>
            </p:cNvSpPr>
            <p:nvPr/>
          </p:nvSpPr>
          <p:spPr bwMode="auto">
            <a:xfrm flipH="1">
              <a:off x="1356149" y="2141167"/>
              <a:ext cx="17143" cy="206186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2B9A0AF-4B3B-41FC-B2D8-D273437FC291}"/>
                </a:ext>
              </a:extLst>
            </p:cNvPr>
            <p:cNvGrpSpPr/>
            <p:nvPr/>
          </p:nvGrpSpPr>
          <p:grpSpPr>
            <a:xfrm>
              <a:off x="1356148" y="2135243"/>
              <a:ext cx="10160910" cy="2067789"/>
              <a:chOff x="1356148" y="2135243"/>
              <a:chExt cx="10160910" cy="2067789"/>
            </a:xfrm>
          </p:grpSpPr>
          <p:sp>
            <p:nvSpPr>
              <p:cNvPr id="148" name="Line 32"/>
              <p:cNvSpPr>
                <a:spLocks noChangeShapeType="1"/>
              </p:cNvSpPr>
              <p:nvPr/>
            </p:nvSpPr>
            <p:spPr bwMode="auto">
              <a:xfrm flipV="1">
                <a:off x="3173795" y="2761693"/>
                <a:ext cx="8343263" cy="681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49" name="Line 19"/>
              <p:cNvSpPr>
                <a:spLocks noChangeShapeType="1"/>
              </p:cNvSpPr>
              <p:nvPr/>
            </p:nvSpPr>
            <p:spPr bwMode="auto">
              <a:xfrm>
                <a:off x="3173798" y="2141167"/>
                <a:ext cx="0" cy="206186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0" name="Line 26"/>
              <p:cNvSpPr>
                <a:spLocks noChangeShapeType="1"/>
              </p:cNvSpPr>
              <p:nvPr/>
            </p:nvSpPr>
            <p:spPr bwMode="auto">
              <a:xfrm>
                <a:off x="4535434" y="2761693"/>
                <a:ext cx="0" cy="144133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1" name="Line 27"/>
              <p:cNvSpPr>
                <a:spLocks noChangeShapeType="1"/>
              </p:cNvSpPr>
              <p:nvPr/>
            </p:nvSpPr>
            <p:spPr bwMode="auto">
              <a:xfrm flipH="1">
                <a:off x="5841093" y="2761693"/>
                <a:ext cx="0" cy="144133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2" name="Line 28"/>
              <p:cNvSpPr>
                <a:spLocks noChangeShapeType="1"/>
              </p:cNvSpPr>
              <p:nvPr/>
            </p:nvSpPr>
            <p:spPr bwMode="auto">
              <a:xfrm flipH="1">
                <a:off x="7066355" y="2151285"/>
                <a:ext cx="16392" cy="205174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" name="Line 29"/>
              <p:cNvSpPr>
                <a:spLocks noChangeShapeType="1"/>
              </p:cNvSpPr>
              <p:nvPr/>
            </p:nvSpPr>
            <p:spPr bwMode="auto">
              <a:xfrm flipH="1">
                <a:off x="8547132" y="2737035"/>
                <a:ext cx="0" cy="146599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4" name="Line 30"/>
              <p:cNvSpPr>
                <a:spLocks noChangeShapeType="1"/>
              </p:cNvSpPr>
              <p:nvPr/>
            </p:nvSpPr>
            <p:spPr bwMode="auto">
              <a:xfrm>
                <a:off x="9919822" y="2737035"/>
                <a:ext cx="8529" cy="146599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7" name="Group 156"/>
              <p:cNvGrpSpPr/>
              <p:nvPr/>
            </p:nvGrpSpPr>
            <p:grpSpPr>
              <a:xfrm>
                <a:off x="1356148" y="2135243"/>
                <a:ext cx="10154371" cy="2067789"/>
                <a:chOff x="177427" y="2122453"/>
                <a:chExt cx="9048210" cy="1641510"/>
              </a:xfrm>
            </p:grpSpPr>
            <p:sp>
              <p:nvSpPr>
                <p:cNvPr id="169" name="Line 33"/>
                <p:cNvSpPr>
                  <a:spLocks noChangeShapeType="1"/>
                </p:cNvSpPr>
                <p:nvPr/>
              </p:nvSpPr>
              <p:spPr bwMode="auto">
                <a:xfrm>
                  <a:off x="177427" y="3152197"/>
                  <a:ext cx="9048210" cy="10711"/>
                </a:xfrm>
                <a:prstGeom prst="line">
                  <a:avLst/>
                </a:prstGeom>
                <a:noFill/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1" name="Line 35"/>
                <p:cNvSpPr>
                  <a:spLocks noChangeShapeType="1"/>
                </p:cNvSpPr>
                <p:nvPr/>
              </p:nvSpPr>
              <p:spPr bwMode="auto">
                <a:xfrm>
                  <a:off x="207962" y="3763963"/>
                  <a:ext cx="9017675" cy="0"/>
                </a:xfrm>
                <a:prstGeom prst="line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2" name="Line 40"/>
                <p:cNvSpPr>
                  <a:spLocks noChangeShapeType="1"/>
                </p:cNvSpPr>
                <p:nvPr/>
              </p:nvSpPr>
              <p:spPr bwMode="auto">
                <a:xfrm>
                  <a:off x="179373" y="2122453"/>
                  <a:ext cx="9035912" cy="3946"/>
                </a:xfrm>
                <a:prstGeom prst="line">
                  <a:avLst/>
                </a:prstGeom>
                <a:noFill/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58" name="Rectangle 41"/>
              <p:cNvSpPr>
                <a:spLocks noChangeArrowheads="1"/>
              </p:cNvSpPr>
              <p:nvPr/>
            </p:nvSpPr>
            <p:spPr bwMode="auto">
              <a:xfrm>
                <a:off x="1740019" y="2565525"/>
                <a:ext cx="938848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defTabSz="914400" eaLnBrk="0" hangingPunct="0"/>
                <a:r>
                  <a:rPr lang="en-US" sz="2000" b="1" dirty="0" err="1">
                    <a:solidFill>
                      <a:srgbClr val="FFFFFF"/>
                    </a:solidFill>
                  </a:rPr>
                  <a:t>Paket</a:t>
                </a:r>
                <a:endParaRPr lang="en-US" sz="2000" b="1" dirty="0">
                  <a:solidFill>
                    <a:srgbClr val="FFFFFF"/>
                  </a:solidFill>
                </a:endParaRPr>
              </a:p>
              <a:p>
                <a:pPr algn="ctr"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BRAVO 9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59" name="Rectangle 46"/>
              <p:cNvSpPr>
                <a:spLocks noChangeArrowheads="1"/>
              </p:cNvSpPr>
              <p:nvPr/>
            </p:nvSpPr>
            <p:spPr bwMode="auto">
              <a:xfrm>
                <a:off x="4315444" y="2346064"/>
                <a:ext cx="23232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Bonus </a:t>
                </a:r>
                <a:r>
                  <a:rPr lang="en-US" sz="2000" b="1" dirty="0" err="1">
                    <a:solidFill>
                      <a:srgbClr val="FFFFFF"/>
                    </a:solidFill>
                  </a:rPr>
                  <a:t>Royalti</a:t>
                </a:r>
                <a:r>
                  <a:rPr lang="en-US" sz="2000" b="1" dirty="0">
                    <a:solidFill>
                      <a:srgbClr val="FFFFFF"/>
                    </a:solidFill>
                  </a:rPr>
                  <a:t> 1 </a:t>
                </a:r>
                <a:r>
                  <a:rPr lang="en-US" sz="2000" b="1" dirty="0" err="1">
                    <a:solidFill>
                      <a:srgbClr val="FFFFFF"/>
                    </a:solidFill>
                  </a:rPr>
                  <a:t>tahun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0" name="Rectangle 47"/>
              <p:cNvSpPr>
                <a:spLocks noChangeArrowheads="1"/>
              </p:cNvSpPr>
              <p:nvPr/>
            </p:nvSpPr>
            <p:spPr bwMode="auto">
              <a:xfrm>
                <a:off x="8081171" y="2346064"/>
                <a:ext cx="245304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Bonus </a:t>
                </a:r>
                <a:r>
                  <a:rPr lang="en-US" sz="2000" b="1" dirty="0" err="1">
                    <a:solidFill>
                      <a:srgbClr val="FFFFFF"/>
                    </a:solidFill>
                  </a:rPr>
                  <a:t>Royalti</a:t>
                </a:r>
                <a:r>
                  <a:rPr lang="en-US" sz="2000" b="1" dirty="0">
                    <a:solidFill>
                      <a:srgbClr val="FFFFFF"/>
                    </a:solidFill>
                  </a:rPr>
                  <a:t> 15 </a:t>
                </a:r>
                <a:r>
                  <a:rPr lang="en-US" sz="2000" b="1" dirty="0" err="1">
                    <a:solidFill>
                      <a:srgbClr val="FFFFFF"/>
                    </a:solidFill>
                  </a:rPr>
                  <a:t>tahun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1" name="Rectangle 54"/>
              <p:cNvSpPr>
                <a:spLocks noChangeArrowheads="1"/>
              </p:cNvSpPr>
              <p:nvPr/>
            </p:nvSpPr>
            <p:spPr bwMode="auto">
              <a:xfrm>
                <a:off x="3738777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solidFill>
                      <a:srgbClr val="FFFFFF"/>
                    </a:solidFill>
                  </a:rPr>
                  <a:t>30%</a:t>
                </a:r>
                <a:endParaRPr lang="en-US" sz="22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2" name="Rectangle 55"/>
              <p:cNvSpPr>
                <a:spLocks noChangeArrowheads="1"/>
              </p:cNvSpPr>
              <p:nvPr/>
            </p:nvSpPr>
            <p:spPr bwMode="auto">
              <a:xfrm>
                <a:off x="5044452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>
                    <a:solidFill>
                      <a:srgbClr val="FFFFFF"/>
                    </a:solidFill>
                  </a:rPr>
                  <a:t>50%</a:t>
                </a:r>
                <a:endParaRPr lang="en-US" sz="2200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3" name="Rectangle 56"/>
              <p:cNvSpPr>
                <a:spLocks noChangeArrowheads="1"/>
              </p:cNvSpPr>
              <p:nvPr/>
            </p:nvSpPr>
            <p:spPr bwMode="auto">
              <a:xfrm>
                <a:off x="6172930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solidFill>
                      <a:srgbClr val="FFFFFF"/>
                    </a:solidFill>
                  </a:rPr>
                  <a:t>70%</a:t>
                </a:r>
                <a:endParaRPr lang="en-US" sz="22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4" name="Rectangle 57"/>
              <p:cNvSpPr>
                <a:spLocks noChangeArrowheads="1"/>
              </p:cNvSpPr>
              <p:nvPr/>
            </p:nvSpPr>
            <p:spPr bwMode="auto">
              <a:xfrm>
                <a:off x="7503590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solidFill>
                      <a:srgbClr val="FFFFFF"/>
                    </a:solidFill>
                  </a:rPr>
                  <a:t>30%</a:t>
                </a:r>
                <a:endParaRPr lang="en-US" sz="22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5" name="Rectangle 58"/>
              <p:cNvSpPr>
                <a:spLocks noChangeArrowheads="1"/>
              </p:cNvSpPr>
              <p:nvPr/>
            </p:nvSpPr>
            <p:spPr bwMode="auto">
              <a:xfrm>
                <a:off x="8958013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solidFill>
                      <a:srgbClr val="FFFFFF"/>
                    </a:solidFill>
                  </a:rPr>
                  <a:t>50%</a:t>
                </a:r>
                <a:endParaRPr lang="en-US" sz="22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6" name="Rectangle 59"/>
              <p:cNvSpPr>
                <a:spLocks noChangeArrowheads="1"/>
              </p:cNvSpPr>
              <p:nvPr/>
            </p:nvSpPr>
            <p:spPr bwMode="auto">
              <a:xfrm>
                <a:off x="10336063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>
                    <a:solidFill>
                      <a:srgbClr val="FFFFFF"/>
                    </a:solidFill>
                  </a:rPr>
                  <a:t>70%</a:t>
                </a:r>
                <a:endParaRPr lang="en-US" sz="2200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</p:grpSp>
      <p:pic>
        <p:nvPicPr>
          <p:cNvPr id="50" name="Picture 49" descr="platinum.png">
            <a:extLst>
              <a:ext uri="{FF2B5EF4-FFF2-40B4-BE49-F238E27FC236}">
                <a16:creationId xmlns:a16="http://schemas.microsoft.com/office/drawing/2014/main" id="{61BA6964-82CC-4DD4-838C-B3752E800C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19" y="3520000"/>
            <a:ext cx="655193" cy="65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revistatipo.com.br/wp-content/uploads/2017/07/Brasil-economia-PI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7418" y="-457201"/>
            <a:ext cx="13009418" cy="867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139687" y="-622852"/>
            <a:ext cx="14047304" cy="9144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A17725-6D45-4ED2-80D0-DA6B8A690E44}"/>
              </a:ext>
            </a:extLst>
          </p:cNvPr>
          <p:cNvSpPr txBox="1"/>
          <p:nvPr/>
        </p:nvSpPr>
        <p:spPr>
          <a:xfrm>
            <a:off x="1329151" y="807903"/>
            <a:ext cx="90884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Saya</a:t>
            </a:r>
            <a:r>
              <a:rPr lang="en-US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pengen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smtClean="0">
                <a:solidFill>
                  <a:schemeClr val="bg1"/>
                </a:solidFill>
                <a:latin typeface="Gotham Black" pitchFamily="50" charset="0"/>
                <a:cs typeface="Gotham Black" pitchFamily="50" charset="0"/>
              </a:rPr>
              <a:t>Bravo 9</a:t>
            </a:r>
            <a:r>
              <a:rPr lang="en-US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smtClean="0">
                <a:solidFill>
                  <a:srgbClr val="FF0000"/>
                </a:solidFill>
                <a:latin typeface="Gotham Black" pitchFamily="50" charset="0"/>
                <a:cs typeface="Gotham Black" pitchFamily="50" charset="0"/>
              </a:rPr>
              <a:t>GRATIS! </a:t>
            </a:r>
            <a:r>
              <a:rPr lang="en-US" sz="5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gimana</a:t>
            </a:r>
            <a:r>
              <a:rPr lang="en-US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caranya</a:t>
            </a:r>
            <a:r>
              <a:rPr lang="en-US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5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8956" y="2604770"/>
            <a:ext cx="922884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Ajak</a:t>
            </a:r>
            <a:r>
              <a:rPr lang="en-US" sz="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 </a:t>
            </a:r>
            <a:r>
              <a:rPr lang="en-US" sz="3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turut</a:t>
            </a:r>
            <a:r>
              <a:rPr lang="en-US" sz="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6000" b="1" spc="-150" dirty="0" smtClean="0">
                <a:solidFill>
                  <a:srgbClr val="FF0000"/>
                </a:solidFill>
                <a:latin typeface="Gotham Black" pitchFamily="50" charset="0"/>
                <a:cs typeface="Gotham Black" pitchFamily="50" charset="0"/>
              </a:rPr>
              <a:t>PEMILIK BERSAMA</a:t>
            </a:r>
            <a:endParaRPr lang="en-US" sz="6000" b="1" spc="-150" dirty="0" smtClean="0">
              <a:solidFill>
                <a:srgbClr val="203864"/>
              </a:solidFill>
              <a:latin typeface="Gotham Black" pitchFamily="50" charset="0"/>
              <a:cs typeface="Gotham Black" pitchFamily="50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KOTA Cinema Mall!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7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" descr="KOTA Render (11 of 18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2" y="0"/>
            <a:ext cx="121757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0" y="-3738"/>
            <a:ext cx="12208242" cy="68580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ight Arrow 2"/>
          <p:cNvSpPr/>
          <p:nvPr/>
        </p:nvSpPr>
        <p:spPr>
          <a:xfrm rot="5400000">
            <a:off x="5249996" y="3241568"/>
            <a:ext cx="1206478" cy="368870"/>
          </a:xfrm>
          <a:prstGeom prst="rightArrow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226425" y="4263232"/>
            <a:ext cx="9360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TOTAL bonus </a:t>
            </a:r>
            <a:r>
              <a:rPr lang="en-US" sz="2800" b="1" dirty="0" err="1" smtClean="0">
                <a:solidFill>
                  <a:schemeClr val="bg1"/>
                </a:solidFill>
              </a:rPr>
              <a:t>mengajak</a:t>
            </a:r>
            <a:r>
              <a:rPr lang="en-US" sz="2800" b="1" dirty="0" smtClean="0">
                <a:solidFill>
                  <a:schemeClr val="bg1"/>
                </a:solidFill>
              </a:rPr>
              <a:t> 8 orang </a:t>
            </a:r>
            <a:r>
              <a:rPr lang="en-US" sz="2800" b="1" dirty="0" err="1" smtClean="0">
                <a:solidFill>
                  <a:schemeClr val="bg1"/>
                </a:solidFill>
              </a:rPr>
              <a:t>ikutan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jadi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pemilik</a:t>
            </a:r>
            <a:r>
              <a:rPr lang="en-US" sz="2800" b="1" dirty="0" smtClean="0">
                <a:solidFill>
                  <a:schemeClr val="bg1"/>
                </a:solidFill>
              </a:rPr>
              <a:t> KOTA:* </a:t>
            </a:r>
          </a:p>
          <a:p>
            <a:pPr algn="ctr"/>
            <a:r>
              <a:rPr lang="en-US" sz="32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$3,660 </a:t>
            </a:r>
            <a:r>
              <a:rPr lang="en-US" sz="3200" b="1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</a:t>
            </a:r>
            <a:r>
              <a:rPr lang="en-US" sz="32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200" b="1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sz="32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43.920.000,- </a:t>
            </a:r>
          </a:p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S</a:t>
            </a:r>
            <a:r>
              <a:rPr lang="en-US" sz="2800" b="1" dirty="0" err="1" smtClean="0">
                <a:solidFill>
                  <a:schemeClr val="bg1"/>
                </a:solidFill>
              </a:rPr>
              <a:t>etara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Rp</a:t>
            </a:r>
            <a:r>
              <a:rPr lang="en-US" sz="2800" b="1" dirty="0" smtClean="0">
                <a:solidFill>
                  <a:schemeClr val="bg1"/>
                </a:solidFill>
              </a:rPr>
              <a:t> 32 </a:t>
            </a:r>
            <a:r>
              <a:rPr lang="en-US" sz="2800" b="1" dirty="0" err="1" smtClean="0">
                <a:solidFill>
                  <a:schemeClr val="bg1"/>
                </a:solidFill>
              </a:rPr>
              <a:t>juta</a:t>
            </a:r>
            <a:r>
              <a:rPr lang="en-US" sz="2800" b="1" dirty="0" smtClean="0">
                <a:solidFill>
                  <a:schemeClr val="bg1"/>
                </a:solidFill>
              </a:rPr>
              <a:t> CASH + </a:t>
            </a:r>
            <a:r>
              <a:rPr lang="en-US" sz="2800" b="1" dirty="0" err="1" smtClean="0">
                <a:solidFill>
                  <a:schemeClr val="bg1"/>
                </a:solidFill>
              </a:rPr>
              <a:t>Produk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senilai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Rp</a:t>
            </a:r>
            <a:r>
              <a:rPr lang="en-US" sz="2800" b="1" dirty="0" smtClean="0">
                <a:solidFill>
                  <a:schemeClr val="bg1"/>
                </a:solidFill>
              </a:rPr>
              <a:t> 11 </a:t>
            </a:r>
            <a:r>
              <a:rPr lang="en-US" sz="2800" b="1" dirty="0" err="1" smtClean="0">
                <a:solidFill>
                  <a:schemeClr val="bg1"/>
                </a:solidFill>
              </a:rPr>
              <a:t>juta</a:t>
            </a:r>
            <a:r>
              <a:rPr lang="en-US" sz="2800" b="1" dirty="0" smtClean="0">
                <a:solidFill>
                  <a:schemeClr val="bg1"/>
                </a:solidFill>
              </a:rPr>
              <a:t> **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08443" y="5909568"/>
            <a:ext cx="5122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*</a:t>
            </a:r>
            <a:r>
              <a:rPr lang="en-US" sz="1600" dirty="0" err="1" smtClean="0">
                <a:solidFill>
                  <a:schemeClr val="bg1"/>
                </a:solidFill>
              </a:rPr>
              <a:t>Ilustrasi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paket</a:t>
            </a:r>
            <a:r>
              <a:rPr lang="en-US" sz="1600" dirty="0" smtClean="0">
                <a:solidFill>
                  <a:schemeClr val="bg1"/>
                </a:solidFill>
              </a:rPr>
              <a:t> Platinum+</a:t>
            </a:r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2286523" y="6160263"/>
            <a:ext cx="3635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**</a:t>
            </a:r>
            <a:r>
              <a:rPr lang="en-US" sz="1600" dirty="0" err="1" smtClean="0">
                <a:solidFill>
                  <a:schemeClr val="bg1"/>
                </a:solidFill>
              </a:rPr>
              <a:t>Penjumlahan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dibulatkan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ke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bawah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3D5F48D-9A47-4745-9822-C25652B43067}"/>
              </a:ext>
            </a:extLst>
          </p:cNvPr>
          <p:cNvGrpSpPr/>
          <p:nvPr/>
        </p:nvGrpSpPr>
        <p:grpSpPr>
          <a:xfrm>
            <a:off x="4304881" y="2682168"/>
            <a:ext cx="1131610" cy="1781581"/>
            <a:chOff x="3882877" y="1327729"/>
            <a:chExt cx="1131610" cy="1781581"/>
          </a:xfrm>
        </p:grpSpPr>
        <p:sp>
          <p:nvSpPr>
            <p:cNvPr id="42" name="TextBox 3"/>
            <p:cNvSpPr txBox="1"/>
            <p:nvPr/>
          </p:nvSpPr>
          <p:spPr>
            <a:xfrm>
              <a:off x="4095426" y="273997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2877" y="1327729"/>
              <a:ext cx="595900" cy="422563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4732" y="1330039"/>
              <a:ext cx="595900" cy="422563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96732" y="1826489"/>
              <a:ext cx="595900" cy="422563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587" y="1828799"/>
              <a:ext cx="595900" cy="422563"/>
            </a:xfrm>
            <a:prstGeom prst="rect">
              <a:avLst/>
            </a:prstGeom>
          </p:spPr>
        </p:pic>
        <p:pic>
          <p:nvPicPr>
            <p:cNvPr id="47" name="Picture 46" descr="platinum.png">
              <a:extLst>
                <a:ext uri="{FF2B5EF4-FFF2-40B4-BE49-F238E27FC236}">
                  <a16:creationId xmlns:a16="http://schemas.microsoft.com/office/drawing/2014/main" id="{4B765597-E370-4479-91F6-823B02F2F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2081" y="2331216"/>
              <a:ext cx="545302" cy="545302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3D5F48D-9A47-4745-9822-C25652B43067}"/>
              </a:ext>
            </a:extLst>
          </p:cNvPr>
          <p:cNvGrpSpPr/>
          <p:nvPr/>
        </p:nvGrpSpPr>
        <p:grpSpPr>
          <a:xfrm>
            <a:off x="6363070" y="2754933"/>
            <a:ext cx="1131610" cy="1781581"/>
            <a:chOff x="3882877" y="1327729"/>
            <a:chExt cx="1131610" cy="1781581"/>
          </a:xfrm>
        </p:grpSpPr>
        <p:sp>
          <p:nvSpPr>
            <p:cNvPr id="49" name="TextBox 3"/>
            <p:cNvSpPr txBox="1"/>
            <p:nvPr/>
          </p:nvSpPr>
          <p:spPr>
            <a:xfrm>
              <a:off x="4095426" y="273997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2877" y="1327729"/>
              <a:ext cx="595900" cy="422563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4732" y="1330039"/>
              <a:ext cx="595900" cy="422563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96732" y="1826489"/>
              <a:ext cx="595900" cy="422563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587" y="1828799"/>
              <a:ext cx="595900" cy="422563"/>
            </a:xfrm>
            <a:prstGeom prst="rect">
              <a:avLst/>
            </a:prstGeom>
          </p:spPr>
        </p:pic>
        <p:pic>
          <p:nvPicPr>
            <p:cNvPr id="54" name="Picture 53" descr="platinum.png">
              <a:extLst>
                <a:ext uri="{FF2B5EF4-FFF2-40B4-BE49-F238E27FC236}">
                  <a16:creationId xmlns:a16="http://schemas.microsoft.com/office/drawing/2014/main" id="{4B765597-E370-4479-91F6-823B02F2F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2081" y="2331216"/>
              <a:ext cx="545302" cy="545302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324585" y="985587"/>
            <a:ext cx="3074414" cy="1585458"/>
            <a:chOff x="4591947" y="935789"/>
            <a:chExt cx="3074414" cy="1585458"/>
          </a:xfrm>
        </p:grpSpPr>
        <p:sp>
          <p:nvSpPr>
            <p:cNvPr id="4" name="TextBox 3"/>
            <p:cNvSpPr txBox="1"/>
            <p:nvPr/>
          </p:nvSpPr>
          <p:spPr>
            <a:xfrm>
              <a:off x="6418836" y="1064259"/>
              <a:ext cx="1247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99783" y="1998027"/>
              <a:ext cx="2024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PLATINUM+</a:t>
              </a:r>
            </a:p>
          </p:txBody>
        </p:sp>
        <p:pic>
          <p:nvPicPr>
            <p:cNvPr id="8" name="Picture 7" descr="platinum.png">
              <a:extLst>
                <a:ext uri="{FF2B5EF4-FFF2-40B4-BE49-F238E27FC236}">
                  <a16:creationId xmlns:a16="http://schemas.microsoft.com/office/drawing/2014/main" id="{6B1DE505-7285-4ADE-A604-0DC54A3D2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947" y="935789"/>
              <a:ext cx="664006" cy="741247"/>
            </a:xfrm>
            <a:prstGeom prst="rect">
              <a:avLst/>
            </a:prstGeom>
          </p:spPr>
        </p:pic>
      </p:grp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055" y="216726"/>
            <a:ext cx="1847933" cy="184793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15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-2" y="0"/>
            <a:ext cx="12192001" cy="7169671"/>
            <a:chOff x="-1" y="0"/>
            <a:chExt cx="12192001" cy="6858000"/>
          </a:xfrm>
        </p:grpSpPr>
        <p:pic>
          <p:nvPicPr>
            <p:cNvPr id="69" name="Picture 1" descr="KOTA Render (11 of 18)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" name="Rectangle 69"/>
            <p:cNvSpPr/>
            <p:nvPr/>
          </p:nvSpPr>
          <p:spPr>
            <a:xfrm>
              <a:off x="-1" y="0"/>
              <a:ext cx="12191999" cy="6858000"/>
            </a:xfrm>
            <a:prstGeom prst="rect">
              <a:avLst/>
            </a:prstGeom>
            <a:solidFill>
              <a:schemeClr val="tx1">
                <a:alpha val="7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9186" name="Rectangle 15"/>
          <p:cNvSpPr>
            <a:spLocks noChangeArrowheads="1"/>
          </p:cNvSpPr>
          <p:nvPr/>
        </p:nvSpPr>
        <p:spPr bwMode="auto">
          <a:xfrm>
            <a:off x="0" y="290419"/>
            <a:ext cx="12047094" cy="984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900" b="1" spc="-15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Ajak</a:t>
            </a:r>
            <a:r>
              <a:rPr lang="en-US" altLang="en-US" sz="2900" b="1" spc="-15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lain, </a:t>
            </a:r>
            <a:r>
              <a:rPr lang="en-US" altLang="en-US" sz="2900" b="1" spc="-15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altLang="en-US" sz="2900" b="1" spc="-15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Bravo 9 </a:t>
            </a:r>
            <a:r>
              <a:rPr lang="en-US" altLang="en-US" sz="2900" b="1" spc="-15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altLang="en-US" sz="2900" b="1" spc="-15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0" b="1" spc="-15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jadi</a:t>
            </a:r>
            <a:r>
              <a:rPr lang="en-US" altLang="en-US" sz="2900" b="1" spc="-15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0" b="1" spc="-1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GRATIS!</a:t>
            </a:r>
            <a:r>
              <a:rPr lang="en-US" altLang="en-US" sz="2900" b="1" spc="-15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altLang="en-US" sz="2900" b="1" spc="-15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masih</a:t>
            </a:r>
            <a:r>
              <a:rPr lang="en-US" altLang="en-US" sz="2900" b="1" spc="-15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DITAMBAH </a:t>
            </a:r>
            <a:r>
              <a:rPr lang="en-US" altLang="en-US" sz="2900" b="1" spc="-15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altLang="en-US" sz="2900" b="1" spc="-15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bonus </a:t>
            </a:r>
            <a:r>
              <a:rPr lang="en-US" altLang="en-US" sz="29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MILIARAN!</a:t>
            </a:r>
            <a:endParaRPr lang="en-US" altLang="en-US" sz="2900" b="1" spc="-15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94324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329627"/>
              </p:ext>
            </p:extLst>
          </p:nvPr>
        </p:nvGraphicFramePr>
        <p:xfrm>
          <a:off x="1876435" y="3093606"/>
          <a:ext cx="7259884" cy="2429171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66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36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2256"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Level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Member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%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Royalty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1200"/>
                        </a:spcAft>
                      </a:pP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Total (</a:t>
                      </a:r>
                      <a:r>
                        <a:rPr lang="en-US" sz="18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Rp</a:t>
                      </a: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)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rgbClr val="FFFFFF"/>
                          </a:solidFill>
                          <a:effectLst/>
                        </a:rPr>
                        <a:t>3,900,000 </a:t>
                      </a:r>
                      <a:endParaRPr lang="en-US" sz="18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3,120,000 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64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3,900,000 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rgbClr val="FFFFFF"/>
                          </a:solidFill>
                          <a:effectLst/>
                        </a:rPr>
                        <a:t>12,480,000 </a:t>
                      </a:r>
                      <a:endParaRPr lang="en-US" sz="18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512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3,900,000 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99,840,000 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rgbClr val="FFFFFF"/>
                          </a:solidFill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4096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rgbClr val="FFFFFF"/>
                          </a:solidFill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3,900,000 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798,720,000 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7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rgbClr val="FFFFFF"/>
                          </a:solidFill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rgbClr val="FFFFFF"/>
                          </a:solidFill>
                          <a:effectLst/>
                        </a:rPr>
                        <a:t>32768</a:t>
                      </a:r>
                      <a:endParaRPr lang="en-US" sz="18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rgbClr val="FFFFFF"/>
                          </a:solidFill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rgbClr val="FFFFFF"/>
                          </a:solidFill>
                          <a:effectLst/>
                        </a:rPr>
                        <a:t>3,900,000 </a:t>
                      </a:r>
                      <a:endParaRPr lang="en-US" sz="18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6,389,760,000 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25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Potensi</a:t>
                      </a: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bonus Mega Matching 1 </a:t>
                      </a:r>
                      <a:r>
                        <a:rPr lang="en-US" sz="18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tahun</a:t>
                      </a: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:</a:t>
                      </a:r>
                      <a:endParaRPr lang="en-US" sz="1800" b="1" i="1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7,303,920,000 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25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Potensi</a:t>
                      </a: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bonus Mega Matching 15 </a:t>
                      </a:r>
                      <a:r>
                        <a:rPr lang="en-US" sz="18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tahun</a:t>
                      </a:r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:</a:t>
                      </a:r>
                      <a:endParaRPr lang="en-US" sz="1800" b="1" i="1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109,558,800,000 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52400" h="50800" prst="softRound"/>
                      <a:lightRig rig="flood" dir="t"/>
                    </a:cell3D>
                    <a:solidFill>
                      <a:schemeClr val="bg1"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49192" name="TextBox 37"/>
          <p:cNvSpPr txBox="1"/>
          <p:nvPr/>
        </p:nvSpPr>
        <p:spPr>
          <a:xfrm>
            <a:off x="347244" y="5893211"/>
            <a:ext cx="11844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*</a:t>
            </a:r>
            <a:r>
              <a:rPr lang="en-US" sz="1600" dirty="0" err="1" smtClean="0">
                <a:solidFill>
                  <a:srgbClr val="FFFFFF"/>
                </a:solidFill>
              </a:rPr>
              <a:t>Ilustrasi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ini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dihitung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dengan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anggapan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jumah</a:t>
            </a:r>
            <a:r>
              <a:rPr lang="en-US" sz="1600" dirty="0" smtClean="0">
                <a:solidFill>
                  <a:srgbClr val="FFFFFF"/>
                </a:solidFill>
              </a:rPr>
              <a:t> bonus </a:t>
            </a:r>
            <a:r>
              <a:rPr lang="en-US" sz="1600" dirty="0" err="1" smtClean="0">
                <a:solidFill>
                  <a:srgbClr val="FFFFFF"/>
                </a:solidFill>
              </a:rPr>
              <a:t>royalti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setiap</a:t>
            </a:r>
            <a:r>
              <a:rPr lang="en-US" sz="1600" dirty="0" smtClean="0">
                <a:solidFill>
                  <a:srgbClr val="FFFFFF"/>
                </a:solidFill>
              </a:rPr>
              <a:t> orang </a:t>
            </a:r>
            <a:r>
              <a:rPr lang="en-US" sz="1600" dirty="0" err="1" smtClean="0">
                <a:solidFill>
                  <a:srgbClr val="FFFFFF"/>
                </a:solidFill>
              </a:rPr>
              <a:t>sama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setiap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tahunnya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dan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setiap</a:t>
            </a:r>
            <a:r>
              <a:rPr lang="en-US" sz="1600" dirty="0" smtClean="0">
                <a:solidFill>
                  <a:srgbClr val="FFFFFF"/>
                </a:solidFill>
              </a:rPr>
              <a:t> orang </a:t>
            </a:r>
            <a:r>
              <a:rPr lang="en-US" sz="1600" dirty="0" err="1" smtClean="0">
                <a:solidFill>
                  <a:srgbClr val="FFFFFF"/>
                </a:solidFill>
              </a:rPr>
              <a:t>mereferensikan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masing-masing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delapan</a:t>
            </a:r>
            <a:r>
              <a:rPr lang="en-US" sz="1600" dirty="0" smtClean="0">
                <a:solidFill>
                  <a:srgbClr val="FFFFFF"/>
                </a:solidFill>
              </a:rPr>
              <a:t> orang. </a:t>
            </a:r>
          </a:p>
          <a:p>
            <a:r>
              <a:rPr lang="en-US" sz="1600" dirty="0" smtClean="0">
                <a:solidFill>
                  <a:srgbClr val="FFFFFF"/>
                </a:solidFill>
              </a:rPr>
              <a:t>**Bonus yang </a:t>
            </a:r>
            <a:r>
              <a:rPr lang="en-US" sz="1600" dirty="0" err="1" smtClean="0">
                <a:solidFill>
                  <a:srgbClr val="FFFFFF"/>
                </a:solidFill>
              </a:rPr>
              <a:t>didapat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bisa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lebih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kecil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atau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besar</a:t>
            </a:r>
            <a:r>
              <a:rPr lang="en-US" sz="1600" dirty="0" smtClean="0">
                <a:solidFill>
                  <a:srgbClr val="FFFFFF"/>
                </a:solidFill>
              </a:rPr>
              <a:t>, </a:t>
            </a:r>
            <a:r>
              <a:rPr lang="en-US" sz="1600" dirty="0" err="1" smtClean="0">
                <a:solidFill>
                  <a:srgbClr val="FFFFFF"/>
                </a:solidFill>
              </a:rPr>
              <a:t>tergantung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dari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besarnya</a:t>
            </a:r>
            <a:r>
              <a:rPr lang="en-US" sz="1600" dirty="0" smtClean="0">
                <a:solidFill>
                  <a:srgbClr val="FFFFFF"/>
                </a:solidFill>
              </a:rPr>
              <a:t> bonus </a:t>
            </a:r>
            <a:r>
              <a:rPr lang="en-US" sz="1600" dirty="0" err="1" smtClean="0">
                <a:solidFill>
                  <a:srgbClr val="FFFFFF"/>
                </a:solidFill>
              </a:rPr>
              <a:t>royalti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dan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jumlah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multiplikasi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lapisan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</a:rPr>
              <a:t>referensi</a:t>
            </a:r>
            <a:r>
              <a:rPr lang="en-US" sz="1600" dirty="0" smtClean="0">
                <a:solidFill>
                  <a:srgbClr val="FFFFFF"/>
                </a:solidFill>
              </a:rPr>
              <a:t>.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41" name="Rectangle 15"/>
          <p:cNvSpPr>
            <a:spLocks noChangeArrowheads="1"/>
          </p:cNvSpPr>
          <p:nvPr/>
        </p:nvSpPr>
        <p:spPr bwMode="auto">
          <a:xfrm>
            <a:off x="7232409" y="1725007"/>
            <a:ext cx="4661021" cy="7571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None/>
            </a:pPr>
            <a:r>
              <a:rPr lang="en-US" sz="2400" b="1" dirty="0" smtClean="0">
                <a:solidFill>
                  <a:srgbClr val="FFFFFF"/>
                </a:solidFill>
              </a:rPr>
              <a:t>Bonus 5 level, </a:t>
            </a:r>
            <a:r>
              <a:rPr lang="en-US" sz="2400" b="1" dirty="0" err="1" smtClean="0">
                <a:solidFill>
                  <a:srgbClr val="FFFFFF"/>
                </a:solidFill>
              </a:rPr>
              <a:t>mereferensikan</a:t>
            </a:r>
            <a:r>
              <a:rPr lang="en-US" sz="2400" b="1" dirty="0" smtClean="0">
                <a:solidFill>
                  <a:srgbClr val="FFFFFF"/>
                </a:solidFill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</a:rPr>
              <a:t>delapan</a:t>
            </a:r>
            <a:r>
              <a:rPr lang="en-US" sz="2400" b="1" dirty="0" smtClean="0">
                <a:solidFill>
                  <a:srgbClr val="FFFFFF"/>
                </a:solidFill>
              </a:rPr>
              <a:t> orang.</a:t>
            </a:r>
            <a:endParaRPr lang="en-US" sz="2400" b="1" dirty="0">
              <a:solidFill>
                <a:srgbClr val="FFFFFF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3D5F48D-9A47-4745-9822-C25652B43067}"/>
              </a:ext>
            </a:extLst>
          </p:cNvPr>
          <p:cNvGrpSpPr/>
          <p:nvPr/>
        </p:nvGrpSpPr>
        <p:grpSpPr>
          <a:xfrm>
            <a:off x="4048149" y="1395812"/>
            <a:ext cx="1131610" cy="1781581"/>
            <a:chOff x="3882877" y="1327729"/>
            <a:chExt cx="1131610" cy="1781581"/>
          </a:xfrm>
        </p:grpSpPr>
        <p:sp>
          <p:nvSpPr>
            <p:cNvPr id="1049188" name="TextBox 3"/>
            <p:cNvSpPr txBox="1"/>
            <p:nvPr/>
          </p:nvSpPr>
          <p:spPr>
            <a:xfrm>
              <a:off x="4095426" y="273997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2877" y="1327729"/>
              <a:ext cx="595900" cy="422563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4732" y="1330039"/>
              <a:ext cx="595900" cy="422563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96732" y="1826489"/>
              <a:ext cx="595900" cy="422563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8587" y="1828799"/>
              <a:ext cx="595900" cy="422563"/>
            </a:xfrm>
            <a:prstGeom prst="rect">
              <a:avLst/>
            </a:prstGeom>
          </p:spPr>
        </p:pic>
        <p:pic>
          <p:nvPicPr>
            <p:cNvPr id="34" name="Picture 33" descr="platinum.png">
              <a:extLst>
                <a:ext uri="{FF2B5EF4-FFF2-40B4-BE49-F238E27FC236}">
                  <a16:creationId xmlns:a16="http://schemas.microsoft.com/office/drawing/2014/main" id="{4B765597-E370-4479-91F6-823B02F2F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2081" y="2331216"/>
              <a:ext cx="545302" cy="545302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D85E1A4-B73C-4A59-BBD7-5F29673FD3ED}"/>
              </a:ext>
            </a:extLst>
          </p:cNvPr>
          <p:cNvGrpSpPr/>
          <p:nvPr/>
        </p:nvGrpSpPr>
        <p:grpSpPr>
          <a:xfrm>
            <a:off x="5829942" y="1393531"/>
            <a:ext cx="1131610" cy="1781581"/>
            <a:chOff x="5617004" y="1330038"/>
            <a:chExt cx="1131610" cy="1781581"/>
          </a:xfrm>
        </p:grpSpPr>
        <p:sp>
          <p:nvSpPr>
            <p:cNvPr id="60" name="TextBox 3"/>
            <p:cNvSpPr txBox="1"/>
            <p:nvPr/>
          </p:nvSpPr>
          <p:spPr>
            <a:xfrm>
              <a:off x="5667923" y="274228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17004" y="1330038"/>
              <a:ext cx="595900" cy="422563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38859" y="1332348"/>
              <a:ext cx="595900" cy="422563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0859" y="1828798"/>
              <a:ext cx="595900" cy="422563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52714" y="1831108"/>
              <a:ext cx="595900" cy="422563"/>
            </a:xfrm>
            <a:prstGeom prst="rect">
              <a:avLst/>
            </a:prstGeom>
          </p:spPr>
        </p:pic>
        <p:pic>
          <p:nvPicPr>
            <p:cNvPr id="35" name="Picture 34" descr="platinum.png">
              <a:extLst>
                <a:ext uri="{FF2B5EF4-FFF2-40B4-BE49-F238E27FC236}">
                  <a16:creationId xmlns:a16="http://schemas.microsoft.com/office/drawing/2014/main" id="{6C818431-CF38-452E-A85B-96A427180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3348" y="2331216"/>
              <a:ext cx="545302" cy="545302"/>
            </a:xfrm>
            <a:prstGeom prst="rect">
              <a:avLst/>
            </a:prstGeom>
          </p:spPr>
        </p:pic>
      </p:grpSp>
      <p:sp>
        <p:nvSpPr>
          <p:cNvPr id="29" name="Right Arrow 34"/>
          <p:cNvSpPr/>
          <p:nvPr/>
        </p:nvSpPr>
        <p:spPr>
          <a:xfrm rot="5400000">
            <a:off x="4858548" y="1866321"/>
            <a:ext cx="1314450" cy="368870"/>
          </a:xfrm>
          <a:prstGeom prst="rightArrow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9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9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9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9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94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94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94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186" grpId="0"/>
      <p:bldP spid="1049192" grpId="0"/>
      <p:bldP spid="41" grpId="0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KOTA Render (11 of 18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0" y="-10721"/>
            <a:ext cx="12192000" cy="6858000"/>
          </a:xfrm>
          <a:prstGeom prst="rect">
            <a:avLst/>
          </a:prstGeom>
          <a:solidFill>
            <a:schemeClr val="tx1">
              <a:alpha val="7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9122" name="Rectangle 8"/>
          <p:cNvSpPr>
            <a:spLocks noChangeArrowheads="1"/>
          </p:cNvSpPr>
          <p:nvPr/>
        </p:nvSpPr>
        <p:spPr bwMode="auto">
          <a:xfrm>
            <a:off x="5155908" y="2930917"/>
            <a:ext cx="1400175" cy="4873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</a:t>
            </a:r>
            <a:r>
              <a:rPr lang="id-ID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d-ID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id-ID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89421" y="3906830"/>
            <a:ext cx="8813158" cy="2576897"/>
            <a:chOff x="1378345" y="2759926"/>
            <a:chExt cx="9105109" cy="2576897"/>
          </a:xfrm>
        </p:grpSpPr>
        <p:sp>
          <p:nvSpPr>
            <p:cNvPr id="1049121" name="Rectangle 6"/>
            <p:cNvSpPr>
              <a:spLocks noChangeArrowheads="1"/>
            </p:cNvSpPr>
            <p:nvPr/>
          </p:nvSpPr>
          <p:spPr bwMode="auto">
            <a:xfrm>
              <a:off x="1816100" y="2759926"/>
              <a:ext cx="8229600" cy="50299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SEKARANG $10,000 </a:t>
              </a:r>
              <a:r>
                <a:rPr lang="en-US" altLang="en-US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iC</a:t>
              </a:r>
              <a:r>
                <a:rPr lang="en-US" altLang="en-US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/ Rp 120juta</a:t>
              </a:r>
              <a:endPara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123" name="Rectangle 14"/>
            <p:cNvSpPr>
              <a:spLocks noChangeArrowheads="1"/>
            </p:cNvSpPr>
            <p:nvPr/>
          </p:nvSpPr>
          <p:spPr bwMode="auto">
            <a:xfrm>
              <a:off x="1378345" y="3748696"/>
              <a:ext cx="9105109" cy="1588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marL="285750" indent="-2857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53 </a:t>
              </a:r>
              <a:r>
                <a:rPr lang="en-US" altLang="en-US" sz="24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MPoin</a:t>
              </a: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(40+ FREE 13 </a:t>
              </a:r>
              <a:r>
                <a:rPr lang="en-US" altLang="en-US" sz="24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MPoin</a:t>
              </a: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 </a:t>
              </a:r>
              <a:endPara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4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Mendapatkan</a:t>
              </a: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Bonus 85 </a:t>
              </a:r>
              <a:r>
                <a:rPr lang="en-US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Box </a:t>
              </a:r>
              <a:r>
                <a:rPr lang="en-US" altLang="en-US" sz="24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Produk</a:t>
              </a: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4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senilai</a:t>
              </a: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4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Rp</a:t>
              </a: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145.000.000</a:t>
              </a:r>
            </a:p>
            <a:p>
              <a:pPr marL="0" indent="0" algn="ctr">
                <a:spcBef>
                  <a:spcPct val="0"/>
                </a:spcBef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Bonus </a:t>
              </a:r>
              <a:r>
                <a:rPr lang="en-US" altLang="en-US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pembagian</a:t>
              </a:r>
              <a:r>
                <a:rPr lang="en-US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keuntungan</a:t>
              </a:r>
              <a:r>
                <a:rPr lang="en-US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(royalty): 15 </a:t>
              </a:r>
              <a:r>
                <a:rPr lang="en-US" altLang="en-US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tahun</a:t>
              </a:r>
              <a:endPara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Bonus </a:t>
              </a:r>
              <a:r>
                <a:rPr lang="en-US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Mega Matching </a:t>
              </a:r>
              <a:r>
                <a:rPr lang="en-US" altLang="en-US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dengan</a:t>
              </a:r>
              <a:r>
                <a:rPr lang="en-US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5 </a:t>
              </a:r>
              <a:r>
                <a:rPr lang="en-US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level</a:t>
              </a:r>
              <a:endPara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124" name="Rectangle 15"/>
            <p:cNvSpPr>
              <a:spLocks noChangeArrowheads="1"/>
            </p:cNvSpPr>
            <p:nvPr/>
          </p:nvSpPr>
          <p:spPr bwMode="auto">
            <a:xfrm>
              <a:off x="4362157" y="3106846"/>
              <a:ext cx="365177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2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SAVE </a:t>
              </a: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$</a:t>
              </a:r>
              <a:r>
                <a:rPr lang="id-ID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id-ID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lang="id-ID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/ Rp 25.860000  </a:t>
              </a:r>
              <a:endPara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8728686-999F-48D3-AC8B-F38AACBB3C05}"/>
              </a:ext>
            </a:extLst>
          </p:cNvPr>
          <p:cNvGrpSpPr/>
          <p:nvPr/>
        </p:nvGrpSpPr>
        <p:grpSpPr>
          <a:xfrm>
            <a:off x="3630321" y="1121491"/>
            <a:ext cx="4506912" cy="1993975"/>
            <a:chOff x="3630321" y="1189038"/>
            <a:chExt cx="4506912" cy="1993975"/>
          </a:xfrm>
        </p:grpSpPr>
        <p:pic>
          <p:nvPicPr>
            <p:cNvPr id="2097399" name="Picture 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52977" y="1189038"/>
              <a:ext cx="1470025" cy="11445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630321" y="2509913"/>
              <a:ext cx="4506912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5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4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STOCKIST</a:t>
              </a:r>
              <a:endParaRPr lang="en-US" altLang="en-US" sz="3200" b="1" baseline="300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 flipV="1">
            <a:off x="5031426" y="3200195"/>
            <a:ext cx="1649137" cy="947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59704" y="337990"/>
            <a:ext cx="9962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Platinum+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" y="6947181"/>
            <a:ext cx="5609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 </a:t>
            </a:r>
            <a:r>
              <a:rPr lang="en-US" alt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megamatching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endParaRPr lang="en-US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68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122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utterstock_148789697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5" name="Rectangle 174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30" name="Table 5"/>
          <p:cNvGraphicFramePr>
            <a:graphicFrameLocks noGrp="1"/>
          </p:cNvGraphicFramePr>
          <p:nvPr>
            <p:extLst/>
          </p:nvPr>
        </p:nvGraphicFramePr>
        <p:xfrm>
          <a:off x="1090961" y="4773591"/>
          <a:ext cx="10629222" cy="9886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629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1.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di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bayar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hingga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15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tahun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(10 + 5 )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dibayarkan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6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bulan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sekali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2.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diperhitungkan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sesuai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dengan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keuntungan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KOTA Cinema Mall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berdasarkan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audit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antara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30%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hingga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70%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3.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MPoin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saham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nilai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investasi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tetapi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merupakan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untuk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para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pemilik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Paket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Bravo 9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4.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di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atas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dipotong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30%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untuk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bonus mega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matching yang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dibagikan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kepada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pemberi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referensi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. 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1" name="Rectangle 15"/>
          <p:cNvSpPr>
            <a:spLocks noChangeArrowheads="1"/>
          </p:cNvSpPr>
          <p:nvPr/>
        </p:nvSpPr>
        <p:spPr bwMode="auto">
          <a:xfrm>
            <a:off x="2808373" y="632026"/>
            <a:ext cx="6953250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ILUSTRASI BONUS ROYALTI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(STOCKIST)</a:t>
            </a:r>
            <a:endParaRPr lang="en-US" altLang="en-US" sz="3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6"/>
          <p:cNvSpPr txBox="1"/>
          <p:nvPr/>
        </p:nvSpPr>
        <p:spPr>
          <a:xfrm>
            <a:off x="1000370" y="4398150"/>
            <a:ext cx="977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Catatan</a:t>
            </a:r>
            <a:r>
              <a:rPr lang="en-US" dirty="0">
                <a:solidFill>
                  <a:srgbClr val="FFFFFF"/>
                </a:solidFill>
              </a:rPr>
              <a:t>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D68F0E-4ECB-400F-B7BE-42C12E787C68}"/>
              </a:ext>
            </a:extLst>
          </p:cNvPr>
          <p:cNvGrpSpPr/>
          <p:nvPr/>
        </p:nvGrpSpPr>
        <p:grpSpPr>
          <a:xfrm>
            <a:off x="1115518" y="2135243"/>
            <a:ext cx="10160910" cy="2067789"/>
            <a:chOff x="1356148" y="2135243"/>
            <a:chExt cx="10160910" cy="2067789"/>
          </a:xfrm>
        </p:grpSpPr>
        <p:sp>
          <p:nvSpPr>
            <p:cNvPr id="155" name="Line 31"/>
            <p:cNvSpPr>
              <a:spLocks noChangeShapeType="1"/>
            </p:cNvSpPr>
            <p:nvPr/>
          </p:nvSpPr>
          <p:spPr bwMode="auto">
            <a:xfrm>
              <a:off x="11508956" y="2141167"/>
              <a:ext cx="0" cy="206186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56" name="Line 38"/>
            <p:cNvSpPr>
              <a:spLocks noChangeShapeType="1"/>
            </p:cNvSpPr>
            <p:nvPr/>
          </p:nvSpPr>
          <p:spPr bwMode="auto">
            <a:xfrm flipH="1">
              <a:off x="1356149" y="2141167"/>
              <a:ext cx="17143" cy="206186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2B9A0AF-4B3B-41FC-B2D8-D273437FC291}"/>
                </a:ext>
              </a:extLst>
            </p:cNvPr>
            <p:cNvGrpSpPr/>
            <p:nvPr/>
          </p:nvGrpSpPr>
          <p:grpSpPr>
            <a:xfrm>
              <a:off x="1356148" y="2135243"/>
              <a:ext cx="10160910" cy="2067789"/>
              <a:chOff x="1356148" y="2135243"/>
              <a:chExt cx="10160910" cy="2067789"/>
            </a:xfrm>
          </p:grpSpPr>
          <p:sp>
            <p:nvSpPr>
              <p:cNvPr id="148" name="Line 32"/>
              <p:cNvSpPr>
                <a:spLocks noChangeShapeType="1"/>
              </p:cNvSpPr>
              <p:nvPr/>
            </p:nvSpPr>
            <p:spPr bwMode="auto">
              <a:xfrm flipV="1">
                <a:off x="3173795" y="2761693"/>
                <a:ext cx="8343263" cy="681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49" name="Line 19"/>
              <p:cNvSpPr>
                <a:spLocks noChangeShapeType="1"/>
              </p:cNvSpPr>
              <p:nvPr/>
            </p:nvSpPr>
            <p:spPr bwMode="auto">
              <a:xfrm>
                <a:off x="3173798" y="2141167"/>
                <a:ext cx="0" cy="206186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0" name="Line 26"/>
              <p:cNvSpPr>
                <a:spLocks noChangeShapeType="1"/>
              </p:cNvSpPr>
              <p:nvPr/>
            </p:nvSpPr>
            <p:spPr bwMode="auto">
              <a:xfrm>
                <a:off x="4535434" y="2761693"/>
                <a:ext cx="0" cy="144133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1" name="Line 27"/>
              <p:cNvSpPr>
                <a:spLocks noChangeShapeType="1"/>
              </p:cNvSpPr>
              <p:nvPr/>
            </p:nvSpPr>
            <p:spPr bwMode="auto">
              <a:xfrm flipH="1">
                <a:off x="5841093" y="2761693"/>
                <a:ext cx="0" cy="144133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2" name="Line 28"/>
              <p:cNvSpPr>
                <a:spLocks noChangeShapeType="1"/>
              </p:cNvSpPr>
              <p:nvPr/>
            </p:nvSpPr>
            <p:spPr bwMode="auto">
              <a:xfrm flipH="1">
                <a:off x="7066355" y="2151285"/>
                <a:ext cx="16392" cy="205174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3" name="Line 29"/>
              <p:cNvSpPr>
                <a:spLocks noChangeShapeType="1"/>
              </p:cNvSpPr>
              <p:nvPr/>
            </p:nvSpPr>
            <p:spPr bwMode="auto">
              <a:xfrm flipH="1">
                <a:off x="8547132" y="2737035"/>
                <a:ext cx="0" cy="146599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4" name="Line 30"/>
              <p:cNvSpPr>
                <a:spLocks noChangeShapeType="1"/>
              </p:cNvSpPr>
              <p:nvPr/>
            </p:nvSpPr>
            <p:spPr bwMode="auto">
              <a:xfrm>
                <a:off x="9919822" y="2737035"/>
                <a:ext cx="8529" cy="146599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7" name="Group 156"/>
              <p:cNvGrpSpPr/>
              <p:nvPr/>
            </p:nvGrpSpPr>
            <p:grpSpPr>
              <a:xfrm>
                <a:off x="1356148" y="2135243"/>
                <a:ext cx="10154371" cy="2067789"/>
                <a:chOff x="177427" y="2122453"/>
                <a:chExt cx="9048210" cy="1641510"/>
              </a:xfrm>
            </p:grpSpPr>
            <p:sp>
              <p:nvSpPr>
                <p:cNvPr id="169" name="Line 33"/>
                <p:cNvSpPr>
                  <a:spLocks noChangeShapeType="1"/>
                </p:cNvSpPr>
                <p:nvPr/>
              </p:nvSpPr>
              <p:spPr bwMode="auto">
                <a:xfrm>
                  <a:off x="177427" y="3152197"/>
                  <a:ext cx="9048210" cy="10711"/>
                </a:xfrm>
                <a:prstGeom prst="line">
                  <a:avLst/>
                </a:prstGeom>
                <a:noFill/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1" name="Line 35"/>
                <p:cNvSpPr>
                  <a:spLocks noChangeShapeType="1"/>
                </p:cNvSpPr>
                <p:nvPr/>
              </p:nvSpPr>
              <p:spPr bwMode="auto">
                <a:xfrm>
                  <a:off x="207962" y="3763963"/>
                  <a:ext cx="9017675" cy="0"/>
                </a:xfrm>
                <a:prstGeom prst="line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2" name="Line 40"/>
                <p:cNvSpPr>
                  <a:spLocks noChangeShapeType="1"/>
                </p:cNvSpPr>
                <p:nvPr/>
              </p:nvSpPr>
              <p:spPr bwMode="auto">
                <a:xfrm>
                  <a:off x="179373" y="2122453"/>
                  <a:ext cx="9035912" cy="3946"/>
                </a:xfrm>
                <a:prstGeom prst="line">
                  <a:avLst/>
                </a:prstGeom>
                <a:noFill/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58" name="Rectangle 41"/>
              <p:cNvSpPr>
                <a:spLocks noChangeArrowheads="1"/>
              </p:cNvSpPr>
              <p:nvPr/>
            </p:nvSpPr>
            <p:spPr bwMode="auto">
              <a:xfrm>
                <a:off x="1740019" y="2565525"/>
                <a:ext cx="938848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defTabSz="914400" eaLnBrk="0" hangingPunct="0"/>
                <a:r>
                  <a:rPr lang="en-US" sz="2000" b="1" dirty="0" err="1">
                    <a:solidFill>
                      <a:srgbClr val="FFFFFF"/>
                    </a:solidFill>
                  </a:rPr>
                  <a:t>Paket</a:t>
                </a:r>
                <a:endParaRPr lang="en-US" sz="2000" b="1" dirty="0">
                  <a:solidFill>
                    <a:srgbClr val="FFFFFF"/>
                  </a:solidFill>
                </a:endParaRPr>
              </a:p>
              <a:p>
                <a:pPr algn="ctr"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BRAVO 9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59" name="Rectangle 46"/>
              <p:cNvSpPr>
                <a:spLocks noChangeArrowheads="1"/>
              </p:cNvSpPr>
              <p:nvPr/>
            </p:nvSpPr>
            <p:spPr bwMode="auto">
              <a:xfrm>
                <a:off x="4315444" y="2346064"/>
                <a:ext cx="23232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Bonus </a:t>
                </a:r>
                <a:r>
                  <a:rPr lang="en-US" sz="2000" b="1" dirty="0" err="1">
                    <a:solidFill>
                      <a:srgbClr val="FFFFFF"/>
                    </a:solidFill>
                  </a:rPr>
                  <a:t>Royalti</a:t>
                </a:r>
                <a:r>
                  <a:rPr lang="en-US" sz="2000" b="1" dirty="0">
                    <a:solidFill>
                      <a:srgbClr val="FFFFFF"/>
                    </a:solidFill>
                  </a:rPr>
                  <a:t> 1 </a:t>
                </a:r>
                <a:r>
                  <a:rPr lang="en-US" sz="2000" b="1" dirty="0" err="1">
                    <a:solidFill>
                      <a:srgbClr val="FFFFFF"/>
                    </a:solidFill>
                  </a:rPr>
                  <a:t>tahun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0" name="Rectangle 47"/>
              <p:cNvSpPr>
                <a:spLocks noChangeArrowheads="1"/>
              </p:cNvSpPr>
              <p:nvPr/>
            </p:nvSpPr>
            <p:spPr bwMode="auto">
              <a:xfrm>
                <a:off x="8081171" y="2346064"/>
                <a:ext cx="245304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Bonus </a:t>
                </a:r>
                <a:r>
                  <a:rPr lang="en-US" sz="2000" b="1" dirty="0" err="1">
                    <a:solidFill>
                      <a:srgbClr val="FFFFFF"/>
                    </a:solidFill>
                  </a:rPr>
                  <a:t>Royalti</a:t>
                </a:r>
                <a:r>
                  <a:rPr lang="en-US" sz="2000" b="1" dirty="0">
                    <a:solidFill>
                      <a:srgbClr val="FFFFFF"/>
                    </a:solidFill>
                  </a:rPr>
                  <a:t> 15 </a:t>
                </a:r>
                <a:r>
                  <a:rPr lang="en-US" sz="2000" b="1" dirty="0" err="1">
                    <a:solidFill>
                      <a:srgbClr val="FFFFFF"/>
                    </a:solidFill>
                  </a:rPr>
                  <a:t>tahun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1" name="Rectangle 54"/>
              <p:cNvSpPr>
                <a:spLocks noChangeArrowheads="1"/>
              </p:cNvSpPr>
              <p:nvPr/>
            </p:nvSpPr>
            <p:spPr bwMode="auto">
              <a:xfrm>
                <a:off x="3738777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solidFill>
                      <a:srgbClr val="FFFFFF"/>
                    </a:solidFill>
                  </a:rPr>
                  <a:t>30%</a:t>
                </a:r>
                <a:endParaRPr lang="en-US" sz="22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2" name="Rectangle 55"/>
              <p:cNvSpPr>
                <a:spLocks noChangeArrowheads="1"/>
              </p:cNvSpPr>
              <p:nvPr/>
            </p:nvSpPr>
            <p:spPr bwMode="auto">
              <a:xfrm>
                <a:off x="5044452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>
                    <a:solidFill>
                      <a:srgbClr val="FFFFFF"/>
                    </a:solidFill>
                  </a:rPr>
                  <a:t>50%</a:t>
                </a:r>
                <a:endParaRPr lang="en-US" sz="2200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3" name="Rectangle 56"/>
              <p:cNvSpPr>
                <a:spLocks noChangeArrowheads="1"/>
              </p:cNvSpPr>
              <p:nvPr/>
            </p:nvSpPr>
            <p:spPr bwMode="auto">
              <a:xfrm>
                <a:off x="6172930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solidFill>
                      <a:srgbClr val="FFFFFF"/>
                    </a:solidFill>
                  </a:rPr>
                  <a:t>70%</a:t>
                </a:r>
                <a:endParaRPr lang="en-US" sz="22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4" name="Rectangle 57"/>
              <p:cNvSpPr>
                <a:spLocks noChangeArrowheads="1"/>
              </p:cNvSpPr>
              <p:nvPr/>
            </p:nvSpPr>
            <p:spPr bwMode="auto">
              <a:xfrm>
                <a:off x="7503590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solidFill>
                      <a:srgbClr val="FFFFFF"/>
                    </a:solidFill>
                  </a:rPr>
                  <a:t>30%</a:t>
                </a:r>
                <a:endParaRPr lang="en-US" sz="22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5" name="Rectangle 58"/>
              <p:cNvSpPr>
                <a:spLocks noChangeArrowheads="1"/>
              </p:cNvSpPr>
              <p:nvPr/>
            </p:nvSpPr>
            <p:spPr bwMode="auto">
              <a:xfrm>
                <a:off x="8958013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solidFill>
                      <a:srgbClr val="FFFFFF"/>
                    </a:solidFill>
                  </a:rPr>
                  <a:t>50%</a:t>
                </a:r>
                <a:endParaRPr lang="en-US" sz="22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6" name="Rectangle 59"/>
              <p:cNvSpPr>
                <a:spLocks noChangeArrowheads="1"/>
              </p:cNvSpPr>
              <p:nvPr/>
            </p:nvSpPr>
            <p:spPr bwMode="auto">
              <a:xfrm>
                <a:off x="10336063" y="2963288"/>
                <a:ext cx="50033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>
                    <a:solidFill>
                      <a:srgbClr val="FFFFFF"/>
                    </a:solidFill>
                  </a:rPr>
                  <a:t>70%</a:t>
                </a:r>
                <a:endParaRPr lang="en-US" sz="2200" b="1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1241863" y="3645980"/>
            <a:ext cx="129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ctr"/>
            <a:r>
              <a:rPr lang="en-US" b="1" dirty="0">
                <a:solidFill>
                  <a:srgbClr val="FFFFFF"/>
                </a:solidFill>
              </a:rPr>
              <a:t>STOCKIST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137134" y="3723440"/>
            <a:ext cx="7917172" cy="307777"/>
            <a:chOff x="3568881" y="4281598"/>
            <a:chExt cx="7917172" cy="307777"/>
          </a:xfrm>
        </p:grpSpPr>
        <p:sp>
          <p:nvSpPr>
            <p:cNvPr id="43" name="Rectangle 99"/>
            <p:cNvSpPr>
              <a:spLocks noChangeArrowheads="1"/>
            </p:cNvSpPr>
            <p:nvPr/>
          </p:nvSpPr>
          <p:spPr bwMode="auto">
            <a:xfrm>
              <a:off x="3568881" y="4281598"/>
              <a:ext cx="1170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 smtClean="0">
                  <a:solidFill>
                    <a:srgbClr val="FFFFFF"/>
                  </a:solidFill>
                </a:rPr>
                <a:t>20,670,000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4" name="Rectangle 100"/>
            <p:cNvSpPr>
              <a:spLocks noChangeArrowheads="1"/>
            </p:cNvSpPr>
            <p:nvPr/>
          </p:nvSpPr>
          <p:spPr bwMode="auto">
            <a:xfrm>
              <a:off x="4858495" y="4281598"/>
              <a:ext cx="1170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 smtClean="0">
                  <a:solidFill>
                    <a:srgbClr val="FFFFFF"/>
                  </a:solidFill>
                </a:rPr>
                <a:t>34,450,000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5" name="Rectangle 101"/>
            <p:cNvSpPr>
              <a:spLocks noChangeArrowheads="1"/>
            </p:cNvSpPr>
            <p:nvPr/>
          </p:nvSpPr>
          <p:spPr bwMode="auto">
            <a:xfrm>
              <a:off x="6124835" y="4281598"/>
              <a:ext cx="1170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 smtClean="0">
                  <a:solidFill>
                    <a:srgbClr val="FFFFFF"/>
                  </a:solidFill>
                </a:rPr>
                <a:t>48,230,000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6" name="Rectangle 102"/>
            <p:cNvSpPr>
              <a:spLocks noChangeArrowheads="1"/>
            </p:cNvSpPr>
            <p:nvPr/>
          </p:nvSpPr>
          <p:spPr bwMode="auto">
            <a:xfrm>
              <a:off x="7391800" y="4281598"/>
              <a:ext cx="13000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 smtClean="0">
                  <a:solidFill>
                    <a:srgbClr val="FFFFFF"/>
                  </a:solidFill>
                </a:rPr>
                <a:t>310,050,000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7" name="Rectangle 103"/>
            <p:cNvSpPr>
              <a:spLocks noChangeArrowheads="1"/>
            </p:cNvSpPr>
            <p:nvPr/>
          </p:nvSpPr>
          <p:spPr bwMode="auto">
            <a:xfrm>
              <a:off x="8788405" y="4281598"/>
              <a:ext cx="13000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 smtClean="0">
                  <a:solidFill>
                    <a:srgbClr val="FFFFFF"/>
                  </a:solidFill>
                </a:rPr>
                <a:t>516,750,000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48" name="Rectangle 104"/>
            <p:cNvSpPr>
              <a:spLocks noChangeArrowheads="1"/>
            </p:cNvSpPr>
            <p:nvPr/>
          </p:nvSpPr>
          <p:spPr bwMode="auto">
            <a:xfrm>
              <a:off x="10186017" y="4281598"/>
              <a:ext cx="13000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400" eaLnBrk="0" hangingPunct="0"/>
              <a:r>
                <a:rPr lang="en-US" sz="2000" b="1" dirty="0" smtClean="0">
                  <a:solidFill>
                    <a:srgbClr val="FFFFFF"/>
                  </a:solidFill>
                </a:rPr>
                <a:t>723,450,000</a:t>
              </a:r>
              <a:endParaRPr lang="en-US" sz="2000" b="1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096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KOTA Render (11 of 18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38734" y="1936283"/>
            <a:ext cx="791453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5400" b="1" dirty="0" smtClean="0">
                <a:solidFill>
                  <a:srgbClr val="000000"/>
                </a:solidFill>
                <a:latin typeface="Gotham"/>
                <a:cs typeface="Arial" panose="020B0604020202020204" pitchFamily="34" charset="0"/>
              </a:rPr>
              <a:t>PEMBELIAN</a:t>
            </a:r>
            <a:r>
              <a:rPr lang="en-US" altLang="en-US" sz="5400" b="1" dirty="0" smtClean="0">
                <a:solidFill>
                  <a:srgbClr val="000000"/>
                </a:solidFill>
                <a:latin typeface="Solomon Sans Black" panose="02000000000000000000" pitchFamily="50" charset="0"/>
                <a:cs typeface="Arial" panose="020B0604020202020204" pitchFamily="34" charset="0"/>
              </a:rPr>
              <a:t> </a:t>
            </a:r>
            <a:r>
              <a:rPr lang="en-US" altLang="en-US" sz="5400" b="1" dirty="0" smtClean="0">
                <a:solidFill>
                  <a:srgbClr val="000000"/>
                </a:solidFill>
                <a:latin typeface="Gotham Black" pitchFamily="50" charset="0"/>
                <a:cs typeface="Gotham Black" pitchFamily="50" charset="0"/>
              </a:rPr>
              <a:t>BRAVO 9 </a:t>
            </a:r>
            <a:r>
              <a:rPr lang="en-US" altLang="en-US" sz="5400" b="1" dirty="0" smtClean="0">
                <a:solidFill>
                  <a:srgbClr val="000000"/>
                </a:solidFill>
                <a:latin typeface="Gotham"/>
                <a:cs typeface="Arial" panose="020B0604020202020204" pitchFamily="34" charset="0"/>
              </a:rPr>
              <a:t>BOLEH</a:t>
            </a:r>
            <a:r>
              <a:rPr lang="en-US" altLang="en-US" sz="5400" b="1" dirty="0" smtClean="0">
                <a:solidFill>
                  <a:srgbClr val="000000"/>
                </a:solidFill>
                <a:latin typeface="Solomon Sans Black" panose="02000000000000000000" pitchFamily="50" charset="0"/>
                <a:cs typeface="Arial" panose="020B0604020202020204" pitchFamily="34" charset="0"/>
              </a:rPr>
              <a:t> </a:t>
            </a:r>
            <a:r>
              <a:rPr lang="en-US" altLang="en-US" sz="8000" b="1" dirty="0" smtClean="0">
                <a:solidFill>
                  <a:schemeClr val="accent1">
                    <a:lumMod val="50000"/>
                  </a:schemeClr>
                </a:solidFill>
                <a:latin typeface="Gotham Black" pitchFamily="50" charset="0"/>
                <a:cs typeface="Gotham Black" pitchFamily="50" charset="0"/>
              </a:rPr>
              <a:t>BERTAHAP?</a:t>
            </a:r>
            <a:endParaRPr lang="en-US" altLang="en-US" sz="8000" b="1" dirty="0">
              <a:solidFill>
                <a:schemeClr val="accent1">
                  <a:lumMod val="50000"/>
                </a:schemeClr>
              </a:solidFill>
              <a:latin typeface="Gotham Black" pitchFamily="50" charset="0"/>
              <a:cs typeface="Gotham Blac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" descr="KOTA Render (11 of 18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0" y="-8750"/>
            <a:ext cx="12192000" cy="6866749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120" name="Rectangle 24"/>
          <p:cNvSpPr>
            <a:spLocks noChangeArrowheads="1"/>
          </p:cNvSpPr>
          <p:nvPr/>
        </p:nvSpPr>
        <p:spPr bwMode="auto">
          <a:xfrm>
            <a:off x="2346100" y="5961015"/>
            <a:ext cx="6999287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alt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alt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Pendaftaran</a:t>
            </a:r>
            <a:r>
              <a:rPr lang="en-US" alt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altLang="en-US" sz="16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$9 </a:t>
            </a:r>
            <a:r>
              <a:rPr lang="en-US" altLang="en-US" sz="16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altLang="en-US" sz="16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6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US" altLang="en-US" sz="16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member </a:t>
            </a:r>
            <a:r>
              <a:rPr lang="en-US" altLang="en-US" sz="16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altLang="en-US" sz="16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en-US" sz="16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102154" y="461438"/>
            <a:ext cx="4535488" cy="3428814"/>
            <a:chOff x="96978" y="2180939"/>
            <a:chExt cx="4101961" cy="3101705"/>
          </a:xfrm>
        </p:grpSpPr>
        <p:sp>
          <p:nvSpPr>
            <p:cNvPr id="1049113" name="Rectangle 15"/>
            <p:cNvSpPr>
              <a:spLocks noChangeArrowheads="1"/>
            </p:cNvSpPr>
            <p:nvPr/>
          </p:nvSpPr>
          <p:spPr bwMode="auto">
            <a:xfrm>
              <a:off x="783063" y="3584695"/>
              <a:ext cx="2766334" cy="40481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$</a:t>
              </a: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310 </a:t>
              </a:r>
              <a:r>
                <a:rPr lang="en-US" altLang="en-US" sz="18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iC</a:t>
              </a: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/ Rp 3,720.000,-</a:t>
              </a:r>
              <a:endPara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		</a:t>
              </a:r>
              <a:endPara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116" name="Rectangle 20"/>
            <p:cNvSpPr>
              <a:spLocks noChangeArrowheads="1"/>
            </p:cNvSpPr>
            <p:nvPr/>
          </p:nvSpPr>
          <p:spPr bwMode="auto">
            <a:xfrm>
              <a:off x="96978" y="3946253"/>
              <a:ext cx="4101961" cy="13363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marL="285750" indent="-2857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en-US" altLang="en-US" sz="18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MPoin</a:t>
              </a:r>
              <a:endParaRPr lang="en-US" alt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Bonus </a:t>
              </a:r>
              <a:r>
                <a:rPr lang="en-US" altLang="en-US" sz="18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produk</a:t>
              </a: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 Apple </a:t>
              </a:r>
              <a:r>
                <a:rPr lang="en-US" altLang="en-US" sz="1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</a:t>
              </a: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+ 1 Bio Mild )</a:t>
              </a:r>
            </a:p>
            <a:p>
              <a:pPr mar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Bonus </a:t>
              </a:r>
              <a:r>
                <a:rPr lang="en-US" altLang="en-US" sz="18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royalti</a:t>
              </a: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 </a:t>
              </a:r>
              <a:r>
                <a:rPr lang="en-US" altLang="en-US" sz="18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tahun</a:t>
              </a:r>
              <a:r>
                <a:rPr lang="en-US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Bonus M</a:t>
              </a: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ega </a:t>
              </a: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atching 1 level</a:t>
              </a:r>
              <a:endPara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971966" y="3755231"/>
              <a:ext cx="735013" cy="40481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	</a:t>
              </a:r>
              <a:endPara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771363" y="2619713"/>
              <a:ext cx="768195" cy="724829"/>
              <a:chOff x="3817531" y="4324195"/>
              <a:chExt cx="768195" cy="724829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3817531" y="4324195"/>
                <a:ext cx="768195" cy="724829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39098" y="4460465"/>
                <a:ext cx="508029" cy="396511"/>
              </a:xfrm>
              <a:prstGeom prst="rect">
                <a:avLst/>
              </a:prstGeom>
            </p:spPr>
          </p:pic>
        </p:grpSp>
        <p:sp>
          <p:nvSpPr>
            <p:cNvPr id="5" name="TextBox 4"/>
            <p:cNvSpPr txBox="1"/>
            <p:nvPr/>
          </p:nvSpPr>
          <p:spPr>
            <a:xfrm>
              <a:off x="1728266" y="2180939"/>
              <a:ext cx="10281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SILVER+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181723" y="486838"/>
            <a:ext cx="4803816" cy="3392007"/>
            <a:chOff x="3736182" y="2149178"/>
            <a:chExt cx="4143375" cy="3127467"/>
          </a:xfrm>
        </p:grpSpPr>
        <p:grpSp>
          <p:nvGrpSpPr>
            <p:cNvPr id="3" name="Group 2"/>
            <p:cNvGrpSpPr/>
            <p:nvPr/>
          </p:nvGrpSpPr>
          <p:grpSpPr>
            <a:xfrm>
              <a:off x="3736182" y="3523206"/>
              <a:ext cx="4143375" cy="1753439"/>
              <a:chOff x="3736182" y="3523206"/>
              <a:chExt cx="4143375" cy="1753439"/>
            </a:xfrm>
          </p:grpSpPr>
          <p:sp>
            <p:nvSpPr>
              <p:cNvPr id="1049114" name="Rectangle 16"/>
              <p:cNvSpPr>
                <a:spLocks noChangeArrowheads="1"/>
              </p:cNvSpPr>
              <p:nvPr/>
            </p:nvSpPr>
            <p:spPr bwMode="auto">
              <a:xfrm>
                <a:off x="4175098" y="3523206"/>
                <a:ext cx="3162300" cy="427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$</a:t>
                </a:r>
                <a:r>
                  <a:rPr lang="en-US" altLang="en-US" sz="18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1550 </a:t>
                </a:r>
                <a:r>
                  <a:rPr lang="en-US" altLang="en-US" sz="1800" b="1" dirty="0" err="1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iC</a:t>
                </a:r>
                <a:r>
                  <a:rPr lang="en-US" altLang="en-US" sz="18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/ Rp 18.600.000,-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		</a:t>
                </a:r>
                <a:endParaRPr lang="en-US" altLang="en-US" sz="1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9117" name="Rectangle 21"/>
              <p:cNvSpPr>
                <a:spLocks noChangeArrowheads="1"/>
              </p:cNvSpPr>
              <p:nvPr/>
            </p:nvSpPr>
            <p:spPr bwMode="auto">
              <a:xfrm>
                <a:off x="3736182" y="3914533"/>
                <a:ext cx="4143375" cy="13621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marL="285750" indent="-28575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en-US" sz="18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</a:t>
                </a:r>
                <a:r>
                  <a:rPr lang="en-US" altLang="en-US" sz="1800" b="1" dirty="0" err="1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MPoin</a:t>
                </a:r>
                <a:endPara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en-US" sz="18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Bonus </a:t>
                </a:r>
                <a:r>
                  <a:rPr lang="en-US" altLang="en-US" sz="1800" b="1" dirty="0" err="1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produk</a:t>
                </a:r>
                <a:r>
                  <a:rPr lang="en-US" altLang="en-US" sz="18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en-US" sz="1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(10 Apple </a:t>
                </a:r>
                <a:r>
                  <a:rPr lang="en-US" altLang="en-US" sz="1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</a:t>
                </a:r>
                <a:r>
                  <a:rPr lang="en-US" altLang="en-US" sz="1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+ 5 Bio Mild ) </a:t>
                </a:r>
                <a:endParaRPr lang="en-US" altLang="en-US" sz="1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en-US" sz="18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Bonus </a:t>
                </a:r>
                <a:r>
                  <a:rPr lang="en-US" altLang="en-US" sz="1800" b="1" dirty="0" err="1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royalti</a:t>
                </a:r>
                <a:r>
                  <a:rPr lang="en-US" altLang="en-US" sz="18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sz="1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 </a:t>
                </a:r>
                <a:r>
                  <a:rPr lang="en-US" altLang="en-US" sz="1800" b="1" dirty="0" err="1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tahun</a:t>
                </a:r>
                <a:r>
                  <a:rPr lang="en-US" altLang="en-US" sz="16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en-US" sz="1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Bonus M</a:t>
                </a:r>
                <a:r>
                  <a:rPr lang="en-US" altLang="en-US" sz="18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ega Matching 3 level.</a:t>
                </a:r>
                <a:endPara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15"/>
              <p:cNvSpPr>
                <a:spLocks noChangeArrowheads="1"/>
              </p:cNvSpPr>
              <p:nvPr/>
            </p:nvSpPr>
            <p:spPr bwMode="auto">
              <a:xfrm>
                <a:off x="5473104" y="3779908"/>
                <a:ext cx="923563" cy="404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US" altLang="en-US" sz="1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	</a:t>
                </a:r>
                <a:endParaRPr lang="en-US" alt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5372151" y="2573177"/>
              <a:ext cx="768195" cy="724829"/>
              <a:chOff x="4839321" y="4303131"/>
              <a:chExt cx="768195" cy="724829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4839321" y="4303131"/>
                <a:ext cx="768195" cy="724829"/>
              </a:xfrm>
              <a:prstGeom prst="roundRect">
                <a:avLst/>
              </a:prstGeom>
              <a:solidFill>
                <a:srgbClr val="E6BF29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42302" y="4439401"/>
                <a:ext cx="508029" cy="396511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5225721" y="2149178"/>
              <a:ext cx="1028147" cy="368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</a:rPr>
                <a:t>GOLD+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1860750" y="4139444"/>
            <a:ext cx="8813158" cy="15881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 </a:t>
            </a:r>
            <a:r>
              <a:rPr lang="en-US" alt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MPoin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(40+ FREE 13 </a:t>
            </a:r>
            <a:r>
              <a:rPr lang="en-US" alt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MPoin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Bonus 85 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 </a:t>
            </a:r>
            <a:r>
              <a:rPr lang="en-US" alt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senilai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145.000.000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 </a:t>
            </a:r>
            <a:r>
              <a:rPr lang="en-US" alt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pembagian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(royalty): 15 </a:t>
            </a:r>
            <a:r>
              <a:rPr lang="en-US" alt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 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 Matching </a:t>
            </a:r>
            <a:r>
              <a:rPr lang="en-US" alt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4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1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nkers-rake-in-billions-on-bonus-day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182" name="TextBox 6"/>
          <p:cNvSpPr txBox="1"/>
          <p:nvPr/>
        </p:nvSpPr>
        <p:spPr>
          <a:xfrm>
            <a:off x="1188058" y="4994553"/>
            <a:ext cx="987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FFFF"/>
                </a:solidFill>
              </a:rPr>
              <a:t>Catatan</a:t>
            </a:r>
            <a:r>
              <a:rPr lang="en-US" b="1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1049183" name="Rectangle 15"/>
          <p:cNvSpPr>
            <a:spLocks noChangeArrowheads="1"/>
          </p:cNvSpPr>
          <p:nvPr/>
        </p:nvSpPr>
        <p:spPr bwMode="auto">
          <a:xfrm>
            <a:off x="2758766" y="526915"/>
            <a:ext cx="6851453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ILUSTRASI BONUS ROYALTI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32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SILVER+ </a:t>
            </a:r>
            <a:r>
              <a:rPr lang="en-US" altLang="en-US" sz="32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GOLD+</a:t>
            </a:r>
            <a:r>
              <a:rPr lang="en-US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B45825-A65F-4D5E-B343-A3FE0B6B391D}"/>
              </a:ext>
            </a:extLst>
          </p:cNvPr>
          <p:cNvGrpSpPr/>
          <p:nvPr/>
        </p:nvGrpSpPr>
        <p:grpSpPr>
          <a:xfrm>
            <a:off x="1301941" y="2141167"/>
            <a:ext cx="9770872" cy="2605496"/>
            <a:chOff x="1301941" y="2141167"/>
            <a:chExt cx="9770872" cy="2605496"/>
          </a:xfrm>
        </p:grpSpPr>
        <p:grpSp>
          <p:nvGrpSpPr>
            <p:cNvPr id="153" name="Group 152"/>
            <p:cNvGrpSpPr/>
            <p:nvPr/>
          </p:nvGrpSpPr>
          <p:grpSpPr>
            <a:xfrm>
              <a:off x="1301941" y="2151286"/>
              <a:ext cx="9770872" cy="2595377"/>
              <a:chOff x="207963" y="2135188"/>
              <a:chExt cx="8743950" cy="1628775"/>
            </a:xfrm>
          </p:grpSpPr>
          <p:sp>
            <p:nvSpPr>
              <p:cNvPr id="154" name="Line 33"/>
              <p:cNvSpPr>
                <a:spLocks noChangeShapeType="1"/>
              </p:cNvSpPr>
              <p:nvPr/>
            </p:nvSpPr>
            <p:spPr bwMode="auto">
              <a:xfrm>
                <a:off x="207963" y="2909888"/>
                <a:ext cx="87439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55" name="Line 34"/>
              <p:cNvSpPr>
                <a:spLocks noChangeShapeType="1"/>
              </p:cNvSpPr>
              <p:nvPr/>
            </p:nvSpPr>
            <p:spPr bwMode="auto">
              <a:xfrm>
                <a:off x="207963" y="3336925"/>
                <a:ext cx="8743950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56" name="Line 35"/>
              <p:cNvSpPr>
                <a:spLocks noChangeShapeType="1"/>
              </p:cNvSpPr>
              <p:nvPr/>
            </p:nvSpPr>
            <p:spPr bwMode="auto">
              <a:xfrm>
                <a:off x="207963" y="3763963"/>
                <a:ext cx="8743950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57" name="Line 40"/>
              <p:cNvSpPr>
                <a:spLocks noChangeShapeType="1"/>
              </p:cNvSpPr>
              <p:nvPr/>
            </p:nvSpPr>
            <p:spPr bwMode="auto">
              <a:xfrm>
                <a:off x="207963" y="2135188"/>
                <a:ext cx="87439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07847DE-1C01-49E0-91C4-7D8AADC58ABF}"/>
                </a:ext>
              </a:extLst>
            </p:cNvPr>
            <p:cNvGrpSpPr/>
            <p:nvPr/>
          </p:nvGrpSpPr>
          <p:grpSpPr>
            <a:xfrm>
              <a:off x="1316035" y="2141167"/>
              <a:ext cx="9756778" cy="2605494"/>
              <a:chOff x="1316035" y="2141167"/>
              <a:chExt cx="9756778" cy="2605494"/>
            </a:xfrm>
          </p:grpSpPr>
          <p:sp>
            <p:nvSpPr>
              <p:cNvPr id="143" name="Line 32"/>
              <p:cNvSpPr>
                <a:spLocks noChangeShapeType="1"/>
              </p:cNvSpPr>
              <p:nvPr/>
            </p:nvSpPr>
            <p:spPr bwMode="auto">
              <a:xfrm>
                <a:off x="3103320" y="2768509"/>
                <a:ext cx="7958215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b="1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45" name="Line 19"/>
              <p:cNvSpPr>
                <a:spLocks noChangeShapeType="1"/>
              </p:cNvSpPr>
              <p:nvPr/>
            </p:nvSpPr>
            <p:spPr bwMode="auto">
              <a:xfrm>
                <a:off x="3103321" y="2141167"/>
                <a:ext cx="0" cy="2605494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46" name="Line 26"/>
              <p:cNvSpPr>
                <a:spLocks noChangeShapeType="1"/>
              </p:cNvSpPr>
              <p:nvPr/>
            </p:nvSpPr>
            <p:spPr bwMode="auto">
              <a:xfrm>
                <a:off x="4675012" y="2761693"/>
                <a:ext cx="3330" cy="1984968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47" name="Line 27"/>
              <p:cNvSpPr>
                <a:spLocks noChangeShapeType="1"/>
              </p:cNvSpPr>
              <p:nvPr/>
            </p:nvSpPr>
            <p:spPr bwMode="auto">
              <a:xfrm flipH="1">
                <a:off x="5978764" y="2761693"/>
                <a:ext cx="6070" cy="1984968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48" name="Line 28"/>
              <p:cNvSpPr>
                <a:spLocks noChangeShapeType="1"/>
              </p:cNvSpPr>
              <p:nvPr/>
            </p:nvSpPr>
            <p:spPr bwMode="auto">
              <a:xfrm>
                <a:off x="7244525" y="2141167"/>
                <a:ext cx="0" cy="2605494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49" name="Line 29"/>
              <p:cNvSpPr>
                <a:spLocks noChangeShapeType="1"/>
              </p:cNvSpPr>
              <p:nvPr/>
            </p:nvSpPr>
            <p:spPr bwMode="auto">
              <a:xfrm flipH="1">
                <a:off x="8513103" y="2761693"/>
                <a:ext cx="204" cy="1984968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50" name="Line 30"/>
              <p:cNvSpPr>
                <a:spLocks noChangeShapeType="1"/>
              </p:cNvSpPr>
              <p:nvPr/>
            </p:nvSpPr>
            <p:spPr bwMode="auto">
              <a:xfrm>
                <a:off x="9736319" y="2749364"/>
                <a:ext cx="11534" cy="199729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51" name="Line 31"/>
              <p:cNvSpPr>
                <a:spLocks noChangeShapeType="1"/>
              </p:cNvSpPr>
              <p:nvPr/>
            </p:nvSpPr>
            <p:spPr bwMode="auto">
              <a:xfrm>
                <a:off x="11072813" y="2141167"/>
                <a:ext cx="0" cy="2605494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52" name="Line 38"/>
              <p:cNvSpPr>
                <a:spLocks noChangeShapeType="1"/>
              </p:cNvSpPr>
              <p:nvPr/>
            </p:nvSpPr>
            <p:spPr bwMode="auto">
              <a:xfrm>
                <a:off x="1316035" y="2141167"/>
                <a:ext cx="0" cy="2605494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</p:txBody>
          </p:sp>
          <p:sp>
            <p:nvSpPr>
              <p:cNvPr id="158" name="Rectangle 41"/>
              <p:cNvSpPr>
                <a:spLocks noChangeArrowheads="1"/>
              </p:cNvSpPr>
              <p:nvPr/>
            </p:nvSpPr>
            <p:spPr bwMode="auto">
              <a:xfrm>
                <a:off x="1676627" y="2565525"/>
                <a:ext cx="938847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defTabSz="914400" eaLnBrk="0" hangingPunct="0"/>
                <a:r>
                  <a:rPr lang="en-US" sz="2000" b="1" dirty="0" err="1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Paket</a:t>
                </a:r>
                <a:endParaRPr lang="en-US" sz="2000" b="1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endParaRPr>
              </a:p>
              <a:p>
                <a:pPr algn="ctr" defTabSz="914400" eaLnBrk="0" hangingPunct="0"/>
                <a:r>
                  <a:rPr lang="en-US" sz="2000" b="1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BRAVO 9</a:t>
                </a:r>
                <a:endParaRPr lang="en-US" sz="2000" b="1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59" name="Rectangle 46"/>
              <p:cNvSpPr>
                <a:spLocks noChangeArrowheads="1"/>
              </p:cNvSpPr>
              <p:nvPr/>
            </p:nvSpPr>
            <p:spPr bwMode="auto">
              <a:xfrm>
                <a:off x="4236585" y="2346064"/>
                <a:ext cx="226581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Bonus </a:t>
                </a:r>
                <a:r>
                  <a:rPr lang="en-US" sz="2000" dirty="0" err="1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Royalti</a:t>
                </a:r>
                <a:r>
                  <a:rPr lang="en-US" sz="2000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 1 </a:t>
                </a:r>
                <a:r>
                  <a:rPr lang="en-US" sz="2000" dirty="0" err="1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tahun</a:t>
                </a:r>
                <a:endParaRPr lang="en-US" sz="2000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0" name="Rectangle 47"/>
              <p:cNvSpPr>
                <a:spLocks noChangeArrowheads="1"/>
              </p:cNvSpPr>
              <p:nvPr/>
            </p:nvSpPr>
            <p:spPr bwMode="auto">
              <a:xfrm>
                <a:off x="7974662" y="2346064"/>
                <a:ext cx="23956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Bonus </a:t>
                </a:r>
                <a:r>
                  <a:rPr lang="en-US" sz="2000" dirty="0" err="1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Royalti</a:t>
                </a:r>
                <a:r>
                  <a:rPr lang="en-US" sz="2000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 15 </a:t>
                </a:r>
                <a:r>
                  <a:rPr lang="en-US" sz="2000" dirty="0" err="1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tahun</a:t>
                </a:r>
                <a:endParaRPr lang="en-US" sz="2000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1" name="Rectangle 54"/>
              <p:cNvSpPr>
                <a:spLocks noChangeArrowheads="1"/>
              </p:cNvSpPr>
              <p:nvPr/>
            </p:nvSpPr>
            <p:spPr bwMode="auto">
              <a:xfrm>
                <a:off x="3884203" y="2963288"/>
                <a:ext cx="54664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30%</a:t>
                </a:r>
                <a:endParaRPr lang="en-US" sz="2200" b="1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2" name="Rectangle 55"/>
              <p:cNvSpPr>
                <a:spLocks noChangeArrowheads="1"/>
              </p:cNvSpPr>
              <p:nvPr/>
            </p:nvSpPr>
            <p:spPr bwMode="auto">
              <a:xfrm>
                <a:off x="5152781" y="2963288"/>
                <a:ext cx="54664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50%</a:t>
                </a:r>
                <a:endParaRPr lang="en-US" sz="2200" b="1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3" name="Rectangle 56"/>
              <p:cNvSpPr>
                <a:spLocks noChangeArrowheads="1"/>
              </p:cNvSpPr>
              <p:nvPr/>
            </p:nvSpPr>
            <p:spPr bwMode="auto">
              <a:xfrm>
                <a:off x="6421359" y="2963288"/>
                <a:ext cx="54664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70%</a:t>
                </a:r>
                <a:endParaRPr lang="en-US" sz="2200" b="1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4" name="Rectangle 57"/>
              <p:cNvSpPr>
                <a:spLocks noChangeArrowheads="1"/>
              </p:cNvSpPr>
              <p:nvPr/>
            </p:nvSpPr>
            <p:spPr bwMode="auto">
              <a:xfrm>
                <a:off x="7656109" y="2963288"/>
                <a:ext cx="54664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30%</a:t>
                </a:r>
                <a:endParaRPr lang="en-US" sz="2200" b="1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5" name="Rectangle 58"/>
              <p:cNvSpPr>
                <a:spLocks noChangeArrowheads="1"/>
              </p:cNvSpPr>
              <p:nvPr/>
            </p:nvSpPr>
            <p:spPr bwMode="auto">
              <a:xfrm>
                <a:off x="8924687" y="2963288"/>
                <a:ext cx="54664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50%</a:t>
                </a:r>
                <a:endParaRPr lang="en-US" sz="2200" b="1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66" name="Rectangle 59"/>
              <p:cNvSpPr>
                <a:spLocks noChangeArrowheads="1"/>
              </p:cNvSpPr>
              <p:nvPr/>
            </p:nvSpPr>
            <p:spPr bwMode="auto">
              <a:xfrm>
                <a:off x="10212997" y="2963288"/>
                <a:ext cx="5055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200" b="1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70</a:t>
                </a:r>
                <a:r>
                  <a:rPr lang="en-US" b="1" dirty="0">
                    <a:ln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</a:rPr>
                  <a:t>%</a:t>
                </a:r>
                <a:endParaRPr lang="en-US" b="1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66BD7C-6619-4BAE-9317-7373869D7D9F}"/>
              </a:ext>
            </a:extLst>
          </p:cNvPr>
          <p:cNvGrpSpPr/>
          <p:nvPr/>
        </p:nvGrpSpPr>
        <p:grpSpPr>
          <a:xfrm>
            <a:off x="1821903" y="3441524"/>
            <a:ext cx="9237562" cy="603292"/>
            <a:chOff x="1821903" y="3441524"/>
            <a:chExt cx="9237562" cy="603292"/>
          </a:xfrm>
        </p:grpSpPr>
        <p:grpSp>
          <p:nvGrpSpPr>
            <p:cNvPr id="4194306" name="Group 4194305"/>
            <p:cNvGrpSpPr/>
            <p:nvPr/>
          </p:nvGrpSpPr>
          <p:grpSpPr>
            <a:xfrm>
              <a:off x="3658003" y="3600749"/>
              <a:ext cx="7401462" cy="307777"/>
              <a:chOff x="3658003" y="3600749"/>
              <a:chExt cx="7401462" cy="307777"/>
            </a:xfrm>
          </p:grpSpPr>
          <p:sp>
            <p:nvSpPr>
              <p:cNvPr id="169" name="Rectangle 68"/>
              <p:cNvSpPr>
                <a:spLocks noChangeArrowheads="1"/>
              </p:cNvSpPr>
              <p:nvPr/>
            </p:nvSpPr>
            <p:spPr bwMode="auto">
              <a:xfrm>
                <a:off x="3658003" y="3600749"/>
                <a:ext cx="8447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390,000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70" name="Rectangle 69"/>
              <p:cNvSpPr>
                <a:spLocks noChangeArrowheads="1"/>
              </p:cNvSpPr>
              <p:nvPr/>
            </p:nvSpPr>
            <p:spPr bwMode="auto">
              <a:xfrm>
                <a:off x="5010648" y="3600749"/>
                <a:ext cx="9024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650,000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71" name="Rectangle 70"/>
              <p:cNvSpPr>
                <a:spLocks noChangeArrowheads="1"/>
              </p:cNvSpPr>
              <p:nvPr/>
            </p:nvSpPr>
            <p:spPr bwMode="auto">
              <a:xfrm>
                <a:off x="6320417" y="3600749"/>
                <a:ext cx="9024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910,000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72" name="Rectangle 71"/>
              <p:cNvSpPr>
                <a:spLocks noChangeArrowheads="1"/>
              </p:cNvSpPr>
              <p:nvPr/>
            </p:nvSpPr>
            <p:spPr bwMode="auto">
              <a:xfrm>
                <a:off x="7337321" y="3600749"/>
                <a:ext cx="109805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5,850,000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73" name="Rectangle 72"/>
              <p:cNvSpPr>
                <a:spLocks noChangeArrowheads="1"/>
              </p:cNvSpPr>
              <p:nvPr/>
            </p:nvSpPr>
            <p:spPr bwMode="auto">
              <a:xfrm>
                <a:off x="8612572" y="3600749"/>
                <a:ext cx="109805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9,750,000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74" name="Rectangle 73"/>
              <p:cNvSpPr>
                <a:spLocks noChangeArrowheads="1"/>
              </p:cNvSpPr>
              <p:nvPr/>
            </p:nvSpPr>
            <p:spPr bwMode="auto">
              <a:xfrm>
                <a:off x="9831565" y="3600749"/>
                <a:ext cx="12279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13,650,000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pic>
          <p:nvPicPr>
            <p:cNvPr id="57" name="Picture 56" descr="silver.png">
              <a:extLst>
                <a:ext uri="{FF2B5EF4-FFF2-40B4-BE49-F238E27FC236}">
                  <a16:creationId xmlns:a16="http://schemas.microsoft.com/office/drawing/2014/main" id="{2749F9A2-C7C0-49A0-A655-E711FC5C1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1903" y="3441524"/>
              <a:ext cx="603292" cy="603292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628E39E-6FCC-42DD-90A9-3B49C2B171B0}"/>
              </a:ext>
            </a:extLst>
          </p:cNvPr>
          <p:cNvGrpSpPr/>
          <p:nvPr/>
        </p:nvGrpSpPr>
        <p:grpSpPr>
          <a:xfrm>
            <a:off x="1817720" y="4139875"/>
            <a:ext cx="9270317" cy="608555"/>
            <a:chOff x="1817720" y="4139875"/>
            <a:chExt cx="9270317" cy="608555"/>
          </a:xfrm>
        </p:grpSpPr>
        <p:grpSp>
          <p:nvGrpSpPr>
            <p:cNvPr id="4194307" name="Group 4194306"/>
            <p:cNvGrpSpPr/>
            <p:nvPr/>
          </p:nvGrpSpPr>
          <p:grpSpPr>
            <a:xfrm>
              <a:off x="3498031" y="4281598"/>
              <a:ext cx="7590006" cy="307777"/>
              <a:chOff x="3498031" y="4281598"/>
              <a:chExt cx="7590006" cy="307777"/>
            </a:xfrm>
          </p:grpSpPr>
          <p:sp>
            <p:nvSpPr>
              <p:cNvPr id="177" name="Rectangle 99"/>
              <p:cNvSpPr>
                <a:spLocks noChangeArrowheads="1"/>
              </p:cNvSpPr>
              <p:nvPr/>
            </p:nvSpPr>
            <p:spPr bwMode="auto">
              <a:xfrm>
                <a:off x="3498031" y="4281598"/>
                <a:ext cx="10403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1,950,000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78" name="Rectangle 100"/>
              <p:cNvSpPr>
                <a:spLocks noChangeArrowheads="1"/>
              </p:cNvSpPr>
              <p:nvPr/>
            </p:nvSpPr>
            <p:spPr bwMode="auto">
              <a:xfrm>
                <a:off x="4836384" y="4281598"/>
                <a:ext cx="109805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3,250,000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79" name="Rectangle 101"/>
              <p:cNvSpPr>
                <a:spLocks noChangeArrowheads="1"/>
              </p:cNvSpPr>
              <p:nvPr/>
            </p:nvSpPr>
            <p:spPr bwMode="auto">
              <a:xfrm>
                <a:off x="6129334" y="4281598"/>
                <a:ext cx="109805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4,550,000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80" name="Rectangle 102"/>
              <p:cNvSpPr>
                <a:spLocks noChangeArrowheads="1"/>
              </p:cNvSpPr>
              <p:nvPr/>
            </p:nvSpPr>
            <p:spPr bwMode="auto">
              <a:xfrm>
                <a:off x="7306078" y="4281598"/>
                <a:ext cx="12279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29,250,000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81" name="Rectangle 103"/>
              <p:cNvSpPr>
                <a:spLocks noChangeArrowheads="1"/>
              </p:cNvSpPr>
              <p:nvPr/>
            </p:nvSpPr>
            <p:spPr bwMode="auto">
              <a:xfrm>
                <a:off x="8563124" y="4281598"/>
                <a:ext cx="12279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48,750,000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82" name="Rectangle 104"/>
              <p:cNvSpPr>
                <a:spLocks noChangeArrowheads="1"/>
              </p:cNvSpPr>
              <p:nvPr/>
            </p:nvSpPr>
            <p:spPr bwMode="auto">
              <a:xfrm>
                <a:off x="9860137" y="4281598"/>
                <a:ext cx="12279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14400" eaLnBrk="0" hangingPunct="0"/>
                <a:r>
                  <a:rPr lang="en-US" sz="2000" b="1" dirty="0">
                    <a:solidFill>
                      <a:srgbClr val="FFFFFF"/>
                    </a:solidFill>
                  </a:rPr>
                  <a:t>68,250,000 </a:t>
                </a:r>
                <a:endParaRPr lang="en-US" sz="2000" b="1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pic>
          <p:nvPicPr>
            <p:cNvPr id="58" name="Picture 57" descr="gold.png">
              <a:extLst>
                <a:ext uri="{FF2B5EF4-FFF2-40B4-BE49-F238E27FC236}">
                  <a16:creationId xmlns:a16="http://schemas.microsoft.com/office/drawing/2014/main" id="{0533C47E-2869-4676-9ADC-A0C3021D3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7720" y="4139875"/>
              <a:ext cx="608555" cy="608555"/>
            </a:xfrm>
            <a:prstGeom prst="rect">
              <a:avLst/>
            </a:prstGeom>
          </p:spPr>
        </p:pic>
      </p:grpSp>
      <p:graphicFrame>
        <p:nvGraphicFramePr>
          <p:cNvPr id="52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543242"/>
              </p:ext>
            </p:extLst>
          </p:nvPr>
        </p:nvGraphicFramePr>
        <p:xfrm>
          <a:off x="1201068" y="5396842"/>
          <a:ext cx="10629222" cy="9886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629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1.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di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bayar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hingga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15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tahun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(10 + 5 )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dibayarkan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6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bulan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sekali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2.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diperhitungkan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sesuai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dengan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keuntungan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KOTA Cinema Mall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berdasarkan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audit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3.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MPoin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saham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dan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bukan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nilai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investasi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tetapi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merupakan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untuk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para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pemilik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Paket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Bravo 9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4. Bonus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Royalti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di </a:t>
                      </a:r>
                      <a:r>
                        <a:rPr lang="en-US" sz="16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atas</a:t>
                      </a:r>
                      <a:r>
                        <a:rPr lang="en-US" sz="16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akan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dipotong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30% </a:t>
                      </a:r>
                      <a:r>
                        <a:rPr lang="en-US" sz="1600" u="none" strike="noStrike" dirty="0" err="1" smtClean="0">
                          <a:solidFill>
                            <a:srgbClr val="FFFFFF"/>
                          </a:solidFill>
                          <a:effectLst/>
                        </a:rPr>
                        <a:t>untuk</a:t>
                      </a:r>
                      <a:r>
                        <a:rPr lang="en-US" sz="1600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 bonus mega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matching yang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dibagikan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kepada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pemberi</a:t>
                      </a:r>
                      <a:r>
                        <a:rPr lang="en-US" sz="1600" u="none" strike="noStrike" baseline="0" dirty="0" smtClean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 smtClean="0">
                          <a:solidFill>
                            <a:srgbClr val="FFFFFF"/>
                          </a:solidFill>
                          <a:effectLst/>
                        </a:rPr>
                        <a:t>referensi</a:t>
                      </a:r>
                      <a:endParaRPr lang="en-US" sz="16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1" marR="3331" marT="3331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56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9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9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9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9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182" grpId="0"/>
      <p:bldP spid="104918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" descr="KOTA Render (11 of 18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8CCDF7-DE79-4EE1-8042-D35C9E34FF96}"/>
              </a:ext>
            </a:extLst>
          </p:cNvPr>
          <p:cNvGrpSpPr/>
          <p:nvPr/>
        </p:nvGrpSpPr>
        <p:grpSpPr>
          <a:xfrm>
            <a:off x="3962044" y="452103"/>
            <a:ext cx="4506912" cy="1001508"/>
            <a:chOff x="3962044" y="452103"/>
            <a:chExt cx="4506912" cy="1001508"/>
          </a:xfrm>
        </p:grpSpPr>
        <p:sp>
          <p:nvSpPr>
            <p:cNvPr id="25" name="Rectangle 15"/>
            <p:cNvSpPr>
              <a:spLocks noChangeArrowheads="1"/>
            </p:cNvSpPr>
            <p:nvPr/>
          </p:nvSpPr>
          <p:spPr bwMode="auto">
            <a:xfrm>
              <a:off x="3962044" y="452103"/>
              <a:ext cx="4506912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5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4000" b="1" dirty="0">
                  <a:latin typeface="Arial" panose="020B0604020202020204" pitchFamily="34" charset="0"/>
                </a:rPr>
                <a:t>B</a:t>
              </a:r>
              <a:r>
                <a:rPr lang="en-US" altLang="en-US" sz="3200" b="1" dirty="0">
                  <a:latin typeface="Arial" panose="020B0604020202020204" pitchFamily="34" charset="0"/>
                </a:rPr>
                <a:t>ONUS</a:t>
              </a:r>
              <a:r>
                <a:rPr lang="en-US" altLang="en-US" sz="4000" b="1" dirty="0">
                  <a:latin typeface="Arial" panose="020B0604020202020204" pitchFamily="34" charset="0"/>
                </a:rPr>
                <a:t> M</a:t>
              </a:r>
              <a:r>
                <a:rPr lang="en-US" altLang="en-US" sz="3200" b="1" dirty="0">
                  <a:latin typeface="Arial" panose="020B0604020202020204" pitchFamily="34" charset="0"/>
                </a:rPr>
                <a:t>EGA</a:t>
              </a:r>
              <a:r>
                <a:rPr lang="en-US" altLang="en-US" sz="4000" b="1" dirty="0">
                  <a:latin typeface="Arial" panose="020B0604020202020204" pitchFamily="34" charset="0"/>
                </a:rPr>
                <a:t> M</a:t>
              </a:r>
              <a:r>
                <a:rPr lang="en-US" altLang="en-US" sz="3200" b="1" dirty="0">
                  <a:latin typeface="Arial" panose="020B0604020202020204" pitchFamily="34" charset="0"/>
                </a:rPr>
                <a:t>ATCHING</a:t>
              </a:r>
              <a:endParaRPr lang="en-US" altLang="en-US" sz="3200" b="1" baseline="30000" dirty="0">
                <a:latin typeface="Arial" panose="020B0604020202020204" pitchFamily="34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779818" y="991946"/>
              <a:ext cx="26323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Benefit </a:t>
              </a:r>
              <a:r>
                <a:rPr lang="en-US" sz="2400" dirty="0" err="1"/>
                <a:t>MPoin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5394189" y="426212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en-US" altLang="en-US" sz="2000" b="1" dirty="0">
                <a:latin typeface="Arial" panose="020B0604020202020204" pitchFamily="34" charset="0"/>
              </a:rPr>
              <a:t>LEVEL 1</a:t>
            </a:r>
          </a:p>
          <a:p>
            <a:pPr eaLnBrk="1" hangingPunct="1"/>
            <a:r>
              <a:rPr lang="tr-TR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Untuk</a:t>
            </a:r>
            <a:r>
              <a:rPr lang="tr-TR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tr-TR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member</a:t>
            </a:r>
            <a:r>
              <a:rPr lang="tr-TR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yang </a:t>
            </a:r>
            <a:r>
              <a:rPr lang="en-US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memiliki</a:t>
            </a:r>
            <a:r>
              <a:rPr lang="en-US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1 </a:t>
            </a:r>
            <a:r>
              <a:rPr lang="en-US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MPoin</a:t>
            </a:r>
            <a:endParaRPr lang="tr-TR" alt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81858" y="339225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tr-TR" altLang="en-US" sz="2000" b="1" dirty="0">
                <a:latin typeface="Arial" panose="020B0604020202020204" pitchFamily="34" charset="0"/>
              </a:rPr>
              <a:t>LEVEL 1- 3</a:t>
            </a:r>
          </a:p>
          <a:p>
            <a:pPr eaLnBrk="1" hangingPunct="1"/>
            <a:r>
              <a:rPr lang="tr-TR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Untuk</a:t>
            </a:r>
            <a:r>
              <a:rPr lang="tr-TR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tr-TR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member</a:t>
            </a:r>
            <a:r>
              <a:rPr lang="tr-TR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yang </a:t>
            </a:r>
            <a:r>
              <a:rPr lang="en-US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memiliki</a:t>
            </a:r>
            <a:r>
              <a:rPr lang="en-US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3 </a:t>
            </a:r>
            <a:r>
              <a:rPr lang="en-US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MPoin</a:t>
            </a:r>
            <a:endParaRPr lang="tr-TR" alt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06518" y="252238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id-ID" altLang="en-US" sz="2000" b="1" dirty="0">
                <a:latin typeface="Arial" panose="020B0604020202020204" pitchFamily="34" charset="0"/>
              </a:rPr>
              <a:t>L</a:t>
            </a:r>
            <a:r>
              <a:rPr lang="tr-TR" altLang="en-US" sz="2000" b="1" dirty="0">
                <a:latin typeface="Arial" panose="020B0604020202020204" pitchFamily="34" charset="0"/>
              </a:rPr>
              <a:t>EVEL 1-5</a:t>
            </a:r>
          </a:p>
          <a:p>
            <a:pPr eaLnBrk="1" hangingPunct="1"/>
            <a:r>
              <a:rPr lang="tr-TR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Untuk</a:t>
            </a:r>
            <a:r>
              <a:rPr lang="tr-TR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tr-TR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member</a:t>
            </a:r>
            <a:r>
              <a:rPr lang="tr-TR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yang </a:t>
            </a:r>
            <a:r>
              <a:rPr lang="en-US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memiliki</a:t>
            </a:r>
            <a:r>
              <a:rPr lang="en-US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5 </a:t>
            </a:r>
            <a:r>
              <a:rPr lang="en-US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MPoin</a:t>
            </a:r>
            <a:r>
              <a:rPr lang="en-US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atau</a:t>
            </a:r>
            <a:r>
              <a:rPr lang="en-US" altLang="en-US" sz="20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 err="1">
                <a:solidFill>
                  <a:schemeClr val="tx2"/>
                </a:solidFill>
                <a:latin typeface="Arial" panose="020B0604020202020204" pitchFamily="34" charset="0"/>
              </a:rPr>
              <a:t>lebih</a:t>
            </a:r>
            <a:endParaRPr lang="en-US" alt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816891" y="1705191"/>
            <a:ext cx="2409779" cy="4855710"/>
            <a:chOff x="2835941" y="1571841"/>
            <a:chExt cx="2409779" cy="4855710"/>
          </a:xfrm>
        </p:grpSpPr>
        <p:sp>
          <p:nvSpPr>
            <p:cNvPr id="1049106" name="Title 1"/>
            <p:cNvSpPr txBox="1"/>
            <p:nvPr/>
          </p:nvSpPr>
          <p:spPr bwMode="auto">
            <a:xfrm>
              <a:off x="3396328" y="2604318"/>
              <a:ext cx="895350" cy="69215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b="1">
                <a:latin typeface="Arial" panose="020B0604020202020204" pitchFamily="34" charset="0"/>
              </a:endParaRPr>
            </a:p>
          </p:txBody>
        </p:sp>
        <p:sp>
          <p:nvSpPr>
            <p:cNvPr id="1049108" name="Title 1"/>
            <p:cNvSpPr txBox="1"/>
            <p:nvPr/>
          </p:nvSpPr>
          <p:spPr>
            <a:xfrm>
              <a:off x="2835941" y="1617596"/>
              <a:ext cx="1558925" cy="695325"/>
            </a:xfrm>
            <a:prstGeom prst="rect">
              <a:avLst/>
            </a:prstGeom>
          </p:spPr>
          <p:txBody>
            <a:bodyPr anchor="ctr">
              <a:normAutofit fontScale="925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en-US" sz="2800" b="1" dirty="0">
                  <a:solidFill>
                    <a:schemeClr val="tx2"/>
                  </a:solidFill>
                  <a:latin typeface="Arial"/>
                  <a:cs typeface="Arial"/>
                </a:rPr>
                <a:t>LEVEL 1</a:t>
              </a:r>
            </a:p>
          </p:txBody>
        </p:sp>
        <p:sp>
          <p:nvSpPr>
            <p:cNvPr id="1049109" name="Title 1"/>
            <p:cNvSpPr txBox="1"/>
            <p:nvPr/>
          </p:nvSpPr>
          <p:spPr>
            <a:xfrm>
              <a:off x="2835941" y="2540508"/>
              <a:ext cx="1582737" cy="692150"/>
            </a:xfrm>
            <a:prstGeom prst="rect">
              <a:avLst/>
            </a:prstGeom>
          </p:spPr>
          <p:txBody>
            <a:bodyPr anchor="ctr">
              <a:normAutofit fontScale="925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en-US" sz="2800" b="1" dirty="0">
                  <a:solidFill>
                    <a:schemeClr val="tx2"/>
                  </a:solidFill>
                  <a:latin typeface="Arial"/>
                  <a:cs typeface="Arial"/>
                </a:rPr>
                <a:t>LEVEL 2</a:t>
              </a:r>
            </a:p>
          </p:txBody>
        </p:sp>
        <p:sp>
          <p:nvSpPr>
            <p:cNvPr id="1049110" name="Title 1"/>
            <p:cNvSpPr txBox="1"/>
            <p:nvPr/>
          </p:nvSpPr>
          <p:spPr>
            <a:xfrm>
              <a:off x="2835941" y="3525278"/>
              <a:ext cx="1589087" cy="692150"/>
            </a:xfrm>
            <a:prstGeom prst="rect">
              <a:avLst/>
            </a:prstGeom>
          </p:spPr>
          <p:txBody>
            <a:bodyPr anchor="ctr">
              <a:normAutofit fontScale="925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en-US" sz="2800" b="1" dirty="0">
                  <a:solidFill>
                    <a:schemeClr val="tx2"/>
                  </a:solidFill>
                  <a:latin typeface="Arial"/>
                  <a:cs typeface="Arial"/>
                </a:rPr>
                <a:t>LEVEL 3</a:t>
              </a:r>
            </a:p>
          </p:txBody>
        </p:sp>
        <p:sp>
          <p:nvSpPr>
            <p:cNvPr id="1049111" name="Title 1"/>
            <p:cNvSpPr txBox="1"/>
            <p:nvPr/>
          </p:nvSpPr>
          <p:spPr>
            <a:xfrm>
              <a:off x="2835941" y="4568238"/>
              <a:ext cx="1601787" cy="692150"/>
            </a:xfrm>
            <a:prstGeom prst="rect">
              <a:avLst/>
            </a:prstGeom>
          </p:spPr>
          <p:txBody>
            <a:bodyPr anchor="ctr">
              <a:normAutofit fontScale="925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en-US" sz="2800" b="1" dirty="0">
                  <a:solidFill>
                    <a:schemeClr val="tx2"/>
                  </a:solidFill>
                  <a:latin typeface="Arial"/>
                  <a:cs typeface="Arial"/>
                </a:rPr>
                <a:t>LEVEL 4</a:t>
              </a:r>
            </a:p>
          </p:txBody>
        </p:sp>
        <p:sp>
          <p:nvSpPr>
            <p:cNvPr id="1049112" name="Title 1"/>
            <p:cNvSpPr txBox="1"/>
            <p:nvPr/>
          </p:nvSpPr>
          <p:spPr>
            <a:xfrm>
              <a:off x="2835941" y="5685446"/>
              <a:ext cx="1589087" cy="695325"/>
            </a:xfrm>
            <a:prstGeom prst="rect">
              <a:avLst/>
            </a:prstGeom>
          </p:spPr>
          <p:txBody>
            <a:bodyPr anchor="ctr">
              <a:normAutofit fontScale="925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en-US" sz="2800" b="1" dirty="0">
                  <a:solidFill>
                    <a:schemeClr val="tx2"/>
                  </a:solidFill>
                  <a:latin typeface="Arial"/>
                  <a:cs typeface="Arial"/>
                </a:rPr>
                <a:t>LEVEL 5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4453720" y="1571841"/>
              <a:ext cx="792000" cy="792000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en-US" sz="2400" b="1" dirty="0">
                  <a:solidFill>
                    <a:schemeClr val="tx1"/>
                  </a:solidFill>
                </a:rPr>
                <a:t>10%</a:t>
              </a:r>
              <a:endParaRPr lang="en-US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450293" y="2581043"/>
              <a:ext cx="792000" cy="790171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5%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4452903" y="3576904"/>
              <a:ext cx="792000" cy="792000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5%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4453622" y="4596532"/>
              <a:ext cx="792000" cy="792000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5%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4449962" y="5635551"/>
              <a:ext cx="792000" cy="792000"/>
            </a:xfrm>
            <a:prstGeom prst="ellipse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5%</a:t>
              </a:r>
            </a:p>
          </p:txBody>
        </p:sp>
        <p:cxnSp>
          <p:nvCxnSpPr>
            <p:cNvPr id="43" name="Straight Connector 42"/>
            <p:cNvCxnSpPr>
              <a:stCxn id="37" idx="4"/>
              <a:endCxn id="38" idx="0"/>
            </p:cNvCxnSpPr>
            <p:nvPr/>
          </p:nvCxnSpPr>
          <p:spPr>
            <a:xfrm flipH="1">
              <a:off x="4846293" y="2363841"/>
              <a:ext cx="3427" cy="217202"/>
            </a:xfrm>
            <a:prstGeom prst="line">
              <a:avLst/>
            </a:prstGeom>
            <a:ln w="28575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39" idx="4"/>
              <a:endCxn id="40" idx="0"/>
            </p:cNvCxnSpPr>
            <p:nvPr/>
          </p:nvCxnSpPr>
          <p:spPr>
            <a:xfrm>
              <a:off x="4848903" y="4368904"/>
              <a:ext cx="719" cy="227628"/>
            </a:xfrm>
            <a:prstGeom prst="line">
              <a:avLst/>
            </a:prstGeom>
            <a:ln w="28575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40" idx="4"/>
              <a:endCxn id="42" idx="0"/>
            </p:cNvCxnSpPr>
            <p:nvPr/>
          </p:nvCxnSpPr>
          <p:spPr>
            <a:xfrm flipH="1">
              <a:off x="4845962" y="5388532"/>
              <a:ext cx="3660" cy="247019"/>
            </a:xfrm>
            <a:prstGeom prst="line">
              <a:avLst/>
            </a:prstGeom>
            <a:ln w="28575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38" idx="4"/>
              <a:endCxn id="39" idx="0"/>
            </p:cNvCxnSpPr>
            <p:nvPr/>
          </p:nvCxnSpPr>
          <p:spPr>
            <a:xfrm>
              <a:off x="4846293" y="3371214"/>
              <a:ext cx="2610" cy="205690"/>
            </a:xfrm>
            <a:prstGeom prst="line">
              <a:avLst/>
            </a:prstGeom>
            <a:ln w="28575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461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CE19C5-1BD8-4EAF-BEC2-AEE6D24C17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" y="0"/>
            <a:ext cx="12189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9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1845</Words>
  <Application>Microsoft Office PowerPoint</Application>
  <PresentationFormat>Widescreen</PresentationFormat>
  <Paragraphs>510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MS Gothic</vt:lpstr>
      <vt:lpstr>MS PGothic</vt:lpstr>
      <vt:lpstr>Arial</vt:lpstr>
      <vt:lpstr>Calibri</vt:lpstr>
      <vt:lpstr>Calibri Light</vt:lpstr>
      <vt:lpstr>Gotham</vt:lpstr>
      <vt:lpstr>Gotham Black</vt:lpstr>
      <vt:lpstr>Neutraface 2 Display Light</vt:lpstr>
      <vt:lpstr>Neutraface 2 Text Bold</vt:lpstr>
      <vt:lpstr>Neutraface 2 Text Book</vt:lpstr>
      <vt:lpstr>Neutraface 2 Text Light</vt:lpstr>
      <vt:lpstr>Solomon Sans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bop_notebook</cp:lastModifiedBy>
  <cp:revision>147</cp:revision>
  <dcterms:created xsi:type="dcterms:W3CDTF">2017-07-19T02:39:00Z</dcterms:created>
  <dcterms:modified xsi:type="dcterms:W3CDTF">2017-10-26T09:56:33Z</dcterms:modified>
</cp:coreProperties>
</file>